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5143500" cx="9144000"/>
  <p:notesSz cx="6858000" cy="9144000"/>
  <p:embeddedFontLst>
    <p:embeddedFont>
      <p:font typeface="Roboto"/>
      <p:regular r:id="rId84"/>
      <p:bold r:id="rId85"/>
      <p:italic r:id="rId86"/>
      <p:boldItalic r:id="rId87"/>
    </p:embeddedFont>
    <p:embeddedFont>
      <p:font typeface="Nunito"/>
      <p:regular r:id="rId88"/>
      <p:bold r:id="rId89"/>
      <p:italic r:id="rId90"/>
      <p:boldItalic r:id="rId91"/>
    </p:embeddedFont>
    <p:embeddedFont>
      <p:font typeface="Lato"/>
      <p:regular r:id="rId92"/>
      <p:bold r:id="rId93"/>
      <p:italic r:id="rId94"/>
      <p:boldItalic r:id="rId95"/>
    </p:embeddedFont>
    <p:embeddedFont>
      <p:font typeface="Lora"/>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Lato-boldItalic.fntdata"/><Relationship Id="rId94" Type="http://schemas.openxmlformats.org/officeDocument/2006/relationships/font" Target="fonts/Lato-italic.fntdata"/><Relationship Id="rId97" Type="http://schemas.openxmlformats.org/officeDocument/2006/relationships/font" Target="fonts/Lora-bold.fntdata"/><Relationship Id="rId96" Type="http://schemas.openxmlformats.org/officeDocument/2006/relationships/font" Target="fonts/Lora-regular.fntdata"/><Relationship Id="rId11" Type="http://schemas.openxmlformats.org/officeDocument/2006/relationships/slide" Target="slides/slide6.xml"/><Relationship Id="rId99" Type="http://schemas.openxmlformats.org/officeDocument/2006/relationships/font" Target="fonts/Lora-boldItalic.fntdata"/><Relationship Id="rId10" Type="http://schemas.openxmlformats.org/officeDocument/2006/relationships/slide" Target="slides/slide5.xml"/><Relationship Id="rId98" Type="http://schemas.openxmlformats.org/officeDocument/2006/relationships/font" Target="fonts/Lora-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Nunito-boldItalic.fntdata"/><Relationship Id="rId90" Type="http://schemas.openxmlformats.org/officeDocument/2006/relationships/font" Target="fonts/Nunito-italic.fntdata"/><Relationship Id="rId93" Type="http://schemas.openxmlformats.org/officeDocument/2006/relationships/font" Target="fonts/Lato-bold.fntdata"/><Relationship Id="rId92" Type="http://schemas.openxmlformats.org/officeDocument/2006/relationships/font" Target="fonts/Lat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regular.fntdata"/><Relationship Id="rId83" Type="http://schemas.openxmlformats.org/officeDocument/2006/relationships/slide" Target="slides/slide78.xml"/><Relationship Id="rId86" Type="http://schemas.openxmlformats.org/officeDocument/2006/relationships/font" Target="fonts/Roboto-italic.fntdata"/><Relationship Id="rId85" Type="http://schemas.openxmlformats.org/officeDocument/2006/relationships/font" Target="fonts/Roboto-bold.fntdata"/><Relationship Id="rId88" Type="http://schemas.openxmlformats.org/officeDocument/2006/relationships/font" Target="fonts/Nunito-regular.fntdata"/><Relationship Id="rId87" Type="http://schemas.openxmlformats.org/officeDocument/2006/relationships/font" Target="fonts/Roboto-boldItalic.fntdata"/><Relationship Id="rId89" Type="http://schemas.openxmlformats.org/officeDocument/2006/relationships/font" Target="fonts/Nunito-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3c08167f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3c08167f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522c6c1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522c6c1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522c6c1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522c6c16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522c6c16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522c6c16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522c6c1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522c6c1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522c6c16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522c6c16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522c6c16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522c6c16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522c6c16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522c6c16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522c6c16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522c6c16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522c6c1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522c6c1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3c08167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3c08167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5669ba4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5669ba4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5669ba4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5669ba4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5669ba47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5669ba47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5669ba47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5669ba47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5669ba47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5669ba47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5669ba47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5669ba47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5669ba47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5669ba47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82cd45c8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82cd45c8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2cd45c8e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2cd45c8e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82cd45c8e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82cd45c8e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3c08167f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3c08167f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2cd45c8e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2cd45c8e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82cd45c8e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82cd45c8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82cd45c8e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82cd45c8e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82cd45c8e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82cd45c8e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82cd45c8e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82cd45c8e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2cd45c8e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2cd45c8e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82cd45c8e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82cd45c8e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82cd45c8e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82cd45c8e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5669ba47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5669ba47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5669ba47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5669ba47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3c08167f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3c08167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5669ba47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5669ba47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5669ba47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5669ba47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5669ba47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5669ba47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5669ba47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5669ba47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5669ba47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5669ba47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5669ba47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5669ba47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77da1278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77da1278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5669ba47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5669ba47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77da1278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77da1278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77da1278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77da127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43c08167f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43c08167f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77da1278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77da1278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5669ba47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5669ba47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807908bb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807908bb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807908bba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807908bba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07908bba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807908bba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807908bba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807908bba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807908bba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807908bba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807908bba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807908bba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727dcc6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727dcc6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4727dcc6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4727dcc6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3c08167f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3c08167f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727dcc69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727dcc69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4727dcc69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4727dcc69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727dcc69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727dcc69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727dcc69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4727dcc69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4727dcc69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4727dcc69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727dcc69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727dcc69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727dcc69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727dcc69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727dcc69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4727dcc69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4727dcc69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4727dcc69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727dcc69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4727dcc69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3c08167f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43c08167f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4727dcc69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4727dcc69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727dcc69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727dcc69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727dcc69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727dcc69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4727dcc69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4727dcc69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4727dcc69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4727dcc69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4727dcc69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4727dcc69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4727dcc69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4727dcc69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4727dcc69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4727dcc69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4727dcc69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4727dcc69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3c08167f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43c08167f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3c08167f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3c08167f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6.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th.jobsdb.com/th/jobs/management/general-management" TargetMode="External"/><Relationship Id="rId4" Type="http://schemas.openxmlformats.org/officeDocument/2006/relationships/hyperlink" Target="http://th.jobsdb.com/th/en/Search/FindJobs?KeyOpt=COMPLEX&amp;JSRV=1&amp;RLRSF=1&amp;JobCat=15&amp;JSSRC=JSRAS&amp;keepExtended=1" TargetMode="External"/><Relationship Id="rId5" Type="http://schemas.openxmlformats.org/officeDocument/2006/relationships/hyperlink" Target="http://th.jobsdb.com/th/en/Search/FindJobs?KeyOpt=COMPLEX&amp;JSRV=1&amp;RLRSF=1&amp;JobCat=1&amp;JSSRC=JSRSB"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7.png"/><Relationship Id="rId4"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04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UNIT-2</a:t>
            </a:r>
            <a:endParaRPr/>
          </a:p>
          <a:p>
            <a:pPr indent="0" lvl="0" marL="0" rtl="0" algn="ctr">
              <a:spcBef>
                <a:spcPts val="0"/>
              </a:spcBef>
              <a:spcAft>
                <a:spcPts val="0"/>
              </a:spcAft>
              <a:buNone/>
            </a:pPr>
            <a:r>
              <a:rPr lang="en" sz="4088"/>
              <a:t>FUNDAMENTALS OF MARKETING AND HRM</a:t>
            </a:r>
            <a:endParaRPr sz="4088"/>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100">
                <a:solidFill>
                  <a:srgbClr val="FF0000"/>
                </a:solidFill>
              </a:rPr>
              <a:t>BY- PROF. TANVI BAGGA</a:t>
            </a:r>
            <a:endParaRPr b="1" sz="31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311700" y="0"/>
            <a:ext cx="85206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3D85C6"/>
                </a:solidFill>
              </a:rPr>
              <a:t>SCOPE OF MARKETING</a:t>
            </a:r>
            <a:endParaRPr b="1" sz="3500">
              <a:solidFill>
                <a:srgbClr val="3D85C6"/>
              </a:solidFill>
            </a:endParaRPr>
          </a:p>
        </p:txBody>
      </p:sp>
      <p:sp>
        <p:nvSpPr>
          <p:cNvPr id="105" name="Google Shape;105;p22"/>
          <p:cNvSpPr txBox="1"/>
          <p:nvPr>
            <p:ph idx="1" type="body"/>
          </p:nvPr>
        </p:nvSpPr>
        <p:spPr>
          <a:xfrm>
            <a:off x="0" y="680725"/>
            <a:ext cx="9144000" cy="4462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 sz="1531">
                <a:solidFill>
                  <a:srgbClr val="FF0000"/>
                </a:solidFill>
                <a:highlight>
                  <a:srgbClr val="FFFFFF"/>
                </a:highlight>
                <a:latin typeface="Roboto"/>
                <a:ea typeface="Roboto"/>
                <a:cs typeface="Roboto"/>
                <a:sym typeface="Roboto"/>
              </a:rPr>
              <a:t>Market Research: </a:t>
            </a:r>
            <a:r>
              <a:rPr b="1" lang="en" sz="1531">
                <a:solidFill>
                  <a:srgbClr val="0A0A0A"/>
                </a:solidFill>
                <a:highlight>
                  <a:srgbClr val="FFFFFF"/>
                </a:highlight>
                <a:latin typeface="Roboto"/>
                <a:ea typeface="Roboto"/>
                <a:cs typeface="Roboto"/>
                <a:sym typeface="Roboto"/>
              </a:rPr>
              <a:t>Researching consumer demands and consumer behaviour</a:t>
            </a:r>
            <a:r>
              <a:rPr b="1" lang="en" sz="1531">
                <a:solidFill>
                  <a:srgbClr val="0A0A0A"/>
                </a:solidFill>
                <a:highlight>
                  <a:srgbClr val="FFFFFF"/>
                </a:highlight>
                <a:latin typeface="Roboto"/>
                <a:ea typeface="Roboto"/>
                <a:cs typeface="Roboto"/>
                <a:sym typeface="Roboto"/>
              </a:rPr>
              <a:t>.</a:t>
            </a:r>
            <a:endParaRPr b="1" sz="1531">
              <a:solidFill>
                <a:srgbClr val="0A0A0A"/>
              </a:solidFill>
              <a:highlight>
                <a:srgbClr val="FFFFFF"/>
              </a:highlight>
              <a:latin typeface="Roboto"/>
              <a:ea typeface="Roboto"/>
              <a:cs typeface="Roboto"/>
              <a:sym typeface="Roboto"/>
            </a:endParaRPr>
          </a:p>
          <a:p>
            <a:pPr indent="0" lvl="0" marL="0" rtl="0" algn="l">
              <a:lnSpc>
                <a:spcPct val="95000"/>
              </a:lnSpc>
              <a:spcBef>
                <a:spcPts val="2100"/>
              </a:spcBef>
              <a:spcAft>
                <a:spcPts val="0"/>
              </a:spcAft>
              <a:buSzPts val="605"/>
              <a:buNone/>
            </a:pPr>
            <a:r>
              <a:rPr b="1" lang="en" sz="1531">
                <a:solidFill>
                  <a:srgbClr val="FF0000"/>
                </a:solidFill>
                <a:highlight>
                  <a:srgbClr val="FFFFFF"/>
                </a:highlight>
                <a:latin typeface="Roboto"/>
                <a:ea typeface="Roboto"/>
                <a:cs typeface="Roboto"/>
                <a:sym typeface="Roboto"/>
              </a:rPr>
              <a:t>Product Planning and Development:</a:t>
            </a:r>
            <a:r>
              <a:rPr b="1" lang="en" sz="1531">
                <a:solidFill>
                  <a:srgbClr val="0A0A0A"/>
                </a:solidFill>
                <a:highlight>
                  <a:srgbClr val="FFFFFF"/>
                </a:highlight>
                <a:latin typeface="Roboto"/>
                <a:ea typeface="Roboto"/>
                <a:cs typeface="Roboto"/>
                <a:sym typeface="Roboto"/>
              </a:rPr>
              <a:t> Planning and developing the offering according to what’s needed in the market.</a:t>
            </a:r>
            <a:endParaRPr b="1" sz="1531">
              <a:solidFill>
                <a:srgbClr val="0A0A0A"/>
              </a:solidFill>
              <a:highlight>
                <a:srgbClr val="FFFFFF"/>
              </a:highlight>
              <a:latin typeface="Roboto"/>
              <a:ea typeface="Roboto"/>
              <a:cs typeface="Roboto"/>
              <a:sym typeface="Roboto"/>
            </a:endParaRPr>
          </a:p>
          <a:p>
            <a:pPr indent="0" lvl="0" marL="0" rtl="0" algn="l">
              <a:lnSpc>
                <a:spcPct val="95000"/>
              </a:lnSpc>
              <a:spcBef>
                <a:spcPts val="2100"/>
              </a:spcBef>
              <a:spcAft>
                <a:spcPts val="0"/>
              </a:spcAft>
              <a:buSzPts val="605"/>
              <a:buNone/>
            </a:pPr>
            <a:r>
              <a:rPr b="1" lang="en" sz="1531">
                <a:solidFill>
                  <a:srgbClr val="FF0000"/>
                </a:solidFill>
                <a:highlight>
                  <a:srgbClr val="FFFFFF"/>
                </a:highlight>
                <a:latin typeface="Roboto"/>
                <a:ea typeface="Roboto"/>
                <a:cs typeface="Roboto"/>
                <a:sym typeface="Roboto"/>
              </a:rPr>
              <a:t>Product Pricing:</a:t>
            </a:r>
            <a:r>
              <a:rPr b="1" lang="en" sz="1531">
                <a:solidFill>
                  <a:srgbClr val="0A0A0A"/>
                </a:solidFill>
                <a:highlight>
                  <a:srgbClr val="FFFFFF"/>
                </a:highlight>
                <a:latin typeface="Roboto"/>
                <a:ea typeface="Roboto"/>
                <a:cs typeface="Roboto"/>
                <a:sym typeface="Roboto"/>
              </a:rPr>
              <a:t> Pricing the offering according to the product value and the buyer’s paying capacity to maximise profits</a:t>
            </a:r>
            <a:endParaRPr b="1" sz="1531">
              <a:solidFill>
                <a:srgbClr val="0A0A0A"/>
              </a:solidFill>
              <a:highlight>
                <a:srgbClr val="FFFFFF"/>
              </a:highlight>
              <a:latin typeface="Roboto"/>
              <a:ea typeface="Roboto"/>
              <a:cs typeface="Roboto"/>
              <a:sym typeface="Roboto"/>
            </a:endParaRPr>
          </a:p>
          <a:p>
            <a:pPr indent="0" lvl="0" marL="0" rtl="0" algn="l">
              <a:lnSpc>
                <a:spcPct val="95000"/>
              </a:lnSpc>
              <a:spcBef>
                <a:spcPts val="2100"/>
              </a:spcBef>
              <a:spcAft>
                <a:spcPts val="0"/>
              </a:spcAft>
              <a:buSzPts val="605"/>
              <a:buNone/>
            </a:pPr>
            <a:r>
              <a:rPr b="1" lang="en" sz="1531">
                <a:solidFill>
                  <a:srgbClr val="FF0000"/>
                </a:solidFill>
                <a:highlight>
                  <a:srgbClr val="FFFFFF"/>
                </a:highlight>
                <a:latin typeface="Roboto"/>
                <a:ea typeface="Roboto"/>
                <a:cs typeface="Roboto"/>
                <a:sym typeface="Roboto"/>
              </a:rPr>
              <a:t>Distribution:</a:t>
            </a:r>
            <a:r>
              <a:rPr b="1" lang="en" sz="1531">
                <a:solidFill>
                  <a:srgbClr val="0A0A0A"/>
                </a:solidFill>
                <a:highlight>
                  <a:srgbClr val="FFFFFF"/>
                </a:highlight>
                <a:latin typeface="Roboto"/>
                <a:ea typeface="Roboto"/>
                <a:cs typeface="Roboto"/>
                <a:sym typeface="Roboto"/>
              </a:rPr>
              <a:t> Distributing the offering, so it is available wherever and whenever the customer demands it.</a:t>
            </a:r>
            <a:endParaRPr b="1" sz="1531">
              <a:solidFill>
                <a:srgbClr val="0A0A0A"/>
              </a:solidFill>
              <a:highlight>
                <a:srgbClr val="FFFFFF"/>
              </a:highlight>
              <a:latin typeface="Roboto"/>
              <a:ea typeface="Roboto"/>
              <a:cs typeface="Roboto"/>
              <a:sym typeface="Roboto"/>
            </a:endParaRPr>
          </a:p>
          <a:p>
            <a:pPr indent="0" lvl="0" marL="0" rtl="0" algn="l">
              <a:lnSpc>
                <a:spcPct val="95000"/>
              </a:lnSpc>
              <a:spcBef>
                <a:spcPts val="2100"/>
              </a:spcBef>
              <a:spcAft>
                <a:spcPts val="0"/>
              </a:spcAft>
              <a:buSzPts val="605"/>
              <a:buNone/>
            </a:pPr>
            <a:r>
              <a:rPr b="1" lang="en" sz="1531">
                <a:solidFill>
                  <a:srgbClr val="FF0000"/>
                </a:solidFill>
                <a:highlight>
                  <a:srgbClr val="FFFFFF"/>
                </a:highlight>
                <a:latin typeface="Roboto"/>
                <a:ea typeface="Roboto"/>
                <a:cs typeface="Roboto"/>
                <a:sym typeface="Roboto"/>
              </a:rPr>
              <a:t>Promotion:</a:t>
            </a:r>
            <a:r>
              <a:rPr b="1" lang="en" sz="1531">
                <a:solidFill>
                  <a:srgbClr val="0A0A0A"/>
                </a:solidFill>
                <a:highlight>
                  <a:srgbClr val="FFFFFF"/>
                </a:highlight>
                <a:latin typeface="Roboto"/>
                <a:ea typeface="Roboto"/>
                <a:cs typeface="Roboto"/>
                <a:sym typeface="Roboto"/>
              </a:rPr>
              <a:t> Communicating the right message that results in demand creation.</a:t>
            </a:r>
            <a:endParaRPr b="1" sz="1531">
              <a:solidFill>
                <a:srgbClr val="0A0A0A"/>
              </a:solidFill>
              <a:highlight>
                <a:srgbClr val="FFFFFF"/>
              </a:highlight>
              <a:latin typeface="Roboto"/>
              <a:ea typeface="Roboto"/>
              <a:cs typeface="Roboto"/>
              <a:sym typeface="Roboto"/>
            </a:endParaRPr>
          </a:p>
          <a:p>
            <a:pPr indent="0" lvl="0" marL="0" rtl="0" algn="l">
              <a:lnSpc>
                <a:spcPct val="95000"/>
              </a:lnSpc>
              <a:spcBef>
                <a:spcPts val="2100"/>
              </a:spcBef>
              <a:spcAft>
                <a:spcPts val="0"/>
              </a:spcAft>
              <a:buSzPts val="605"/>
              <a:buNone/>
            </a:pPr>
            <a:r>
              <a:rPr b="1" lang="en" sz="1531">
                <a:solidFill>
                  <a:srgbClr val="FF0000"/>
                </a:solidFill>
                <a:highlight>
                  <a:srgbClr val="FFFFFF"/>
                </a:highlight>
                <a:latin typeface="Roboto"/>
                <a:ea typeface="Roboto"/>
                <a:cs typeface="Roboto"/>
                <a:sym typeface="Roboto"/>
              </a:rPr>
              <a:t>Sales:</a:t>
            </a:r>
            <a:r>
              <a:rPr b="1" lang="en" sz="1531">
                <a:solidFill>
                  <a:srgbClr val="0A0A0A"/>
                </a:solidFill>
                <a:highlight>
                  <a:srgbClr val="FFFFFF"/>
                </a:highlight>
                <a:latin typeface="Roboto"/>
                <a:ea typeface="Roboto"/>
                <a:cs typeface="Roboto"/>
                <a:sym typeface="Roboto"/>
              </a:rPr>
              <a:t> Offering incentives that increase sales.</a:t>
            </a:r>
            <a:endParaRPr b="1" sz="1531">
              <a:solidFill>
                <a:srgbClr val="0A0A0A"/>
              </a:solidFill>
              <a:highlight>
                <a:srgbClr val="FFFFFF"/>
              </a:highlight>
              <a:latin typeface="Roboto"/>
              <a:ea typeface="Roboto"/>
              <a:cs typeface="Roboto"/>
              <a:sym typeface="Roboto"/>
            </a:endParaRPr>
          </a:p>
          <a:p>
            <a:pPr indent="0" lvl="0" marL="0" rtl="0" algn="l">
              <a:lnSpc>
                <a:spcPct val="95000"/>
              </a:lnSpc>
              <a:spcBef>
                <a:spcPts val="2100"/>
              </a:spcBef>
              <a:spcAft>
                <a:spcPts val="0"/>
              </a:spcAft>
              <a:buSzPts val="605"/>
              <a:buNone/>
            </a:pPr>
            <a:r>
              <a:rPr b="1" lang="en" sz="1531">
                <a:solidFill>
                  <a:srgbClr val="FF0000"/>
                </a:solidFill>
                <a:highlight>
                  <a:srgbClr val="FFFFFF"/>
                </a:highlight>
                <a:latin typeface="Roboto"/>
                <a:ea typeface="Roboto"/>
                <a:cs typeface="Roboto"/>
                <a:sym typeface="Roboto"/>
              </a:rPr>
              <a:t>After-Sales:</a:t>
            </a:r>
            <a:r>
              <a:rPr b="1" lang="en" sz="1531">
                <a:solidFill>
                  <a:srgbClr val="0A0A0A"/>
                </a:solidFill>
                <a:highlight>
                  <a:srgbClr val="FFFFFF"/>
                </a:highlight>
                <a:latin typeface="Roboto"/>
                <a:ea typeface="Roboto"/>
                <a:cs typeface="Roboto"/>
                <a:sym typeface="Roboto"/>
              </a:rPr>
              <a:t> Providing after-sales support to the customer to maintain a good brand image in the market.</a:t>
            </a:r>
            <a:endParaRPr b="1" sz="1531">
              <a:solidFill>
                <a:srgbClr val="0A0A0A"/>
              </a:solidFill>
              <a:highlight>
                <a:srgbClr val="FFFFFF"/>
              </a:highlight>
              <a:latin typeface="Roboto"/>
              <a:ea typeface="Roboto"/>
              <a:cs typeface="Roboto"/>
              <a:sym typeface="Roboto"/>
            </a:endParaRPr>
          </a:p>
          <a:p>
            <a:pPr indent="0" lvl="0" marL="457200" rtl="0" algn="l">
              <a:lnSpc>
                <a:spcPct val="95000"/>
              </a:lnSpc>
              <a:spcBef>
                <a:spcPts val="2100"/>
              </a:spcBef>
              <a:spcAft>
                <a:spcPts val="0"/>
              </a:spcAft>
              <a:buSzPts val="605"/>
              <a:buNone/>
            </a:pPr>
            <a:r>
              <a:t/>
            </a:r>
            <a:endParaRPr sz="897">
              <a:solidFill>
                <a:srgbClr val="0A0A0A"/>
              </a:solidFill>
              <a:highlight>
                <a:srgbClr val="FFFFFF"/>
              </a:highlight>
              <a:latin typeface="Roboto"/>
              <a:ea typeface="Roboto"/>
              <a:cs typeface="Roboto"/>
              <a:sym typeface="Roboto"/>
            </a:endParaRPr>
          </a:p>
          <a:p>
            <a:pPr indent="0" lvl="0" marL="0" rtl="0" algn="l">
              <a:lnSpc>
                <a:spcPct val="95000"/>
              </a:lnSpc>
              <a:spcBef>
                <a:spcPts val="2100"/>
              </a:spcBef>
              <a:spcAft>
                <a:spcPts val="1200"/>
              </a:spcAft>
              <a:buSzPts val="605"/>
              <a:buNone/>
            </a:pPr>
            <a:r>
              <a:t/>
            </a:r>
            <a:endParaRPr sz="989"/>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26382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C78D8"/>
                </a:solidFill>
              </a:rPr>
              <a:t>CORE CONCEPTS OF MARKETING</a:t>
            </a:r>
            <a:endParaRPr b="1">
              <a:solidFill>
                <a:srgbClr val="3C78D8"/>
              </a:solidFill>
            </a:endParaRPr>
          </a:p>
        </p:txBody>
      </p:sp>
      <p:sp>
        <p:nvSpPr>
          <p:cNvPr id="111" name="Google Shape;111;p23"/>
          <p:cNvSpPr txBox="1"/>
          <p:nvPr>
            <p:ph idx="1" type="body"/>
          </p:nvPr>
        </p:nvSpPr>
        <p:spPr>
          <a:xfrm>
            <a:off x="0" y="501150"/>
            <a:ext cx="9144000" cy="464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solidFill>
                  <a:srgbClr val="0A0A0A"/>
                </a:solidFill>
                <a:highlight>
                  <a:srgbClr val="FFFFFF"/>
                </a:highlight>
              </a:rPr>
              <a:t>The core concept of marketing is a social and managerial process by which individuals or firms obtain what they need or want through creating, offering, exchanging products of value with each other.</a:t>
            </a:r>
            <a:endParaRPr b="1" sz="1900">
              <a:solidFill>
                <a:srgbClr val="0A0A0A"/>
              </a:solidFill>
              <a:highlight>
                <a:srgbClr val="FFFFFF"/>
              </a:highlight>
            </a:endParaRPr>
          </a:p>
          <a:p>
            <a:pPr indent="0" lvl="0" marL="0" rtl="0" algn="l">
              <a:spcBef>
                <a:spcPts val="1200"/>
              </a:spcBef>
              <a:spcAft>
                <a:spcPts val="1200"/>
              </a:spcAft>
              <a:buNone/>
            </a:pPr>
            <a:r>
              <a:rPr b="1" lang="en" sz="1900">
                <a:solidFill>
                  <a:srgbClr val="FF0000"/>
                </a:solidFill>
                <a:highlight>
                  <a:srgbClr val="FFFFFF"/>
                </a:highlight>
              </a:rPr>
              <a:t>1.NEEDS-</a:t>
            </a:r>
            <a:r>
              <a:rPr b="1" lang="en" sz="2200">
                <a:solidFill>
                  <a:srgbClr val="4A4E57"/>
                </a:solidFill>
                <a:highlight>
                  <a:srgbClr val="FFFFFF"/>
                </a:highlight>
              </a:rPr>
              <a:t> </a:t>
            </a:r>
            <a:r>
              <a:rPr b="1" lang="en" sz="2300">
                <a:solidFill>
                  <a:srgbClr val="000000"/>
                </a:solidFill>
                <a:highlight>
                  <a:srgbClr val="FFFFFF"/>
                </a:highlight>
              </a:rPr>
              <a:t>Needs are the basic requirements which human beings require for existence. These mainly consist of air, water, food, clothing and shelter. Along with these needs, some other needs which are required to be satisfied are education, medical care, entertainment, and recreation. It is a difficult task for a marketer to identify the needs of the customers since costumers may not be conscious of their needs, and even if they are, then they might be unable to put forth their needs clearly.</a:t>
            </a:r>
            <a:endParaRPr b="1" sz="3000">
              <a:solidFill>
                <a:srgbClr val="000000"/>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ph idx="1" type="body"/>
          </p:nvPr>
        </p:nvSpPr>
        <p:spPr>
          <a:xfrm>
            <a:off x="0" y="41425"/>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4A4E57"/>
                </a:solidFill>
                <a:highlight>
                  <a:srgbClr val="FFFFFF"/>
                </a:highlight>
              </a:rPr>
              <a:t> </a:t>
            </a:r>
            <a:r>
              <a:rPr b="1" lang="en" sz="2000">
                <a:solidFill>
                  <a:srgbClr val="FF0000"/>
                </a:solidFill>
                <a:highlight>
                  <a:srgbClr val="FFFFFF"/>
                </a:highlight>
              </a:rPr>
              <a:t>2.WANTS-</a:t>
            </a:r>
            <a:r>
              <a:rPr b="1" lang="en">
                <a:solidFill>
                  <a:srgbClr val="0A0A0A"/>
                </a:solidFill>
                <a:highlight>
                  <a:srgbClr val="FFFFFF"/>
                </a:highlight>
              </a:rPr>
              <a:t>The wants are a step ahead of needs and are largely dependent on the human needs. A need becomes a want when a need is directed to a specified object. Wants are designed according to the taste and preferences of the society.</a:t>
            </a:r>
            <a:endParaRPr b="1">
              <a:solidFill>
                <a:srgbClr val="0A0A0A"/>
              </a:solidFill>
              <a:highlight>
                <a:srgbClr val="FFFFFF"/>
              </a:highlight>
            </a:endParaRPr>
          </a:p>
          <a:p>
            <a:pPr indent="0" lvl="0" marL="0" rtl="0" algn="l">
              <a:spcBef>
                <a:spcPts val="1500"/>
              </a:spcBef>
              <a:spcAft>
                <a:spcPts val="0"/>
              </a:spcAft>
              <a:buClr>
                <a:schemeClr val="dk1"/>
              </a:buClr>
              <a:buSzPts val="1100"/>
              <a:buFont typeface="Arial"/>
              <a:buNone/>
            </a:pPr>
            <a:r>
              <a:rPr b="1" lang="en">
                <a:solidFill>
                  <a:srgbClr val="0A0A0A"/>
                </a:solidFill>
                <a:highlight>
                  <a:srgbClr val="FFFFFF"/>
                </a:highlight>
              </a:rPr>
              <a:t>Needs already exists in the market; however, wants may be created by the marketers. It can also be said that Need and Want are relative terms because a product may be considered to be a need by someone but it may also be perceived as a want by others. E.g. To have a food is a basic need of human beings but to have biscuits for food is a want created by the marketers.</a:t>
            </a:r>
            <a:endParaRPr b="1">
              <a:solidFill>
                <a:srgbClr val="0A0A0A"/>
              </a:solidFill>
              <a:highlight>
                <a:srgbClr val="FFFFFF"/>
              </a:highlight>
            </a:endParaRPr>
          </a:p>
          <a:p>
            <a:pPr indent="0" lvl="0" marL="0" rtl="0" algn="l">
              <a:spcBef>
                <a:spcPts val="1500"/>
              </a:spcBef>
              <a:spcAft>
                <a:spcPts val="1200"/>
              </a:spcAft>
              <a:buNone/>
            </a:pPr>
            <a:r>
              <a:t/>
            </a:r>
            <a:endParaRPr/>
          </a:p>
        </p:txBody>
      </p:sp>
      <p:pic>
        <p:nvPicPr>
          <p:cNvPr id="117" name="Google Shape;117;p24"/>
          <p:cNvPicPr preferRelativeResize="0"/>
          <p:nvPr/>
        </p:nvPicPr>
        <p:blipFill>
          <a:blip r:embed="rId3">
            <a:alphaModFix/>
          </a:blip>
          <a:stretch>
            <a:fillRect/>
          </a:stretch>
        </p:blipFill>
        <p:spPr>
          <a:xfrm>
            <a:off x="2326575" y="2888800"/>
            <a:ext cx="3831275" cy="2254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idx="1" type="body"/>
          </p:nvPr>
        </p:nvSpPr>
        <p:spPr>
          <a:xfrm>
            <a:off x="0" y="0"/>
            <a:ext cx="9144000" cy="518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solidFill>
                  <a:srgbClr val="FF0000"/>
                </a:solidFill>
                <a:highlight>
                  <a:srgbClr val="FFFFFF"/>
                </a:highlight>
              </a:rPr>
              <a:t> 3.DEMAND- </a:t>
            </a:r>
            <a:r>
              <a:rPr b="1" lang="en" sz="1900">
                <a:solidFill>
                  <a:srgbClr val="4A4E57"/>
                </a:solidFill>
                <a:highlight>
                  <a:srgbClr val="FFFFFF"/>
                </a:highlight>
              </a:rPr>
              <a:t>A demand is generated when a customer is willing to buy a particular product and has an ability to pay for it. A company should study not only how many people want their product but also how many would actually afford to buy the product. E.g. Many people would be desirous to buy Ferrari car; however, there is only a small segment which can afford to buy it which reflects the demand for Ferrari car in the market.</a:t>
            </a:r>
            <a:endParaRPr b="1" sz="1900">
              <a:solidFill>
                <a:srgbClr val="4A4E57"/>
              </a:solidFill>
              <a:highlight>
                <a:srgbClr val="FFFFFF"/>
              </a:highlight>
            </a:endParaRPr>
          </a:p>
          <a:p>
            <a:pPr indent="0" lvl="0" marL="0" rtl="0" algn="l">
              <a:spcBef>
                <a:spcPts val="1500"/>
              </a:spcBef>
              <a:spcAft>
                <a:spcPts val="0"/>
              </a:spcAft>
              <a:buClr>
                <a:schemeClr val="dk1"/>
              </a:buClr>
              <a:buSzPts val="1100"/>
              <a:buFont typeface="Arial"/>
              <a:buNone/>
            </a:pPr>
            <a:r>
              <a:rPr b="1" lang="en" sz="1900">
                <a:solidFill>
                  <a:srgbClr val="4A4E57"/>
                </a:solidFill>
                <a:highlight>
                  <a:srgbClr val="FFFFFF"/>
                </a:highlight>
              </a:rPr>
              <a:t>Demand = Willingness to pay + Ability to pay</a:t>
            </a:r>
            <a:endParaRPr b="1" sz="1900">
              <a:solidFill>
                <a:srgbClr val="4A4E57"/>
              </a:solidFill>
              <a:highlight>
                <a:srgbClr val="FFFFFF"/>
              </a:highlight>
            </a:endParaRPr>
          </a:p>
          <a:p>
            <a:pPr indent="0" lvl="0" marL="0" rtl="0" algn="l">
              <a:spcBef>
                <a:spcPts val="1500"/>
              </a:spcBef>
              <a:spcAft>
                <a:spcPts val="1200"/>
              </a:spcAft>
              <a:buNone/>
            </a:pPr>
            <a:r>
              <a:t/>
            </a:r>
            <a:endParaRPr/>
          </a:p>
        </p:txBody>
      </p:sp>
      <p:pic>
        <p:nvPicPr>
          <p:cNvPr id="123" name="Google Shape;123;p25"/>
          <p:cNvPicPr preferRelativeResize="0"/>
          <p:nvPr/>
        </p:nvPicPr>
        <p:blipFill>
          <a:blip r:embed="rId3">
            <a:alphaModFix/>
          </a:blip>
          <a:stretch>
            <a:fillRect/>
          </a:stretch>
        </p:blipFill>
        <p:spPr>
          <a:xfrm>
            <a:off x="0" y="2716400"/>
            <a:ext cx="4032425" cy="2427100"/>
          </a:xfrm>
          <a:prstGeom prst="rect">
            <a:avLst/>
          </a:prstGeom>
          <a:noFill/>
          <a:ln>
            <a:noFill/>
          </a:ln>
        </p:spPr>
      </p:pic>
      <p:pic>
        <p:nvPicPr>
          <p:cNvPr id="124" name="Google Shape;124;p25"/>
          <p:cNvPicPr preferRelativeResize="0"/>
          <p:nvPr/>
        </p:nvPicPr>
        <p:blipFill rotWithShape="1">
          <a:blip r:embed="rId4">
            <a:alphaModFix/>
          </a:blip>
          <a:srcRect b="11598" l="-2669" r="2670" t="11843"/>
          <a:stretch/>
        </p:blipFill>
        <p:spPr>
          <a:xfrm>
            <a:off x="4882750" y="2639750"/>
            <a:ext cx="3228975" cy="231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solidFill>
                  <a:srgbClr val="4A4E57"/>
                </a:solidFill>
                <a:highlight>
                  <a:srgbClr val="FFFFFF"/>
                </a:highlight>
              </a:rPr>
              <a:t> </a:t>
            </a:r>
            <a:r>
              <a:rPr b="1" lang="en" sz="2300">
                <a:solidFill>
                  <a:srgbClr val="FF0000"/>
                </a:solidFill>
                <a:highlight>
                  <a:srgbClr val="FFFFFF"/>
                </a:highlight>
              </a:rPr>
              <a:t>4.EXCHANGE-</a:t>
            </a:r>
            <a:r>
              <a:rPr b="1" lang="en" sz="2000">
                <a:solidFill>
                  <a:srgbClr val="4A4E57"/>
                </a:solidFill>
                <a:highlight>
                  <a:srgbClr val="FFFFFF"/>
                </a:highlight>
              </a:rPr>
              <a:t> </a:t>
            </a:r>
            <a:r>
              <a:rPr b="1" lang="en" sz="2200">
                <a:solidFill>
                  <a:srgbClr val="000000"/>
                </a:solidFill>
                <a:highlight>
                  <a:srgbClr val="FFFFFF"/>
                </a:highlight>
              </a:rPr>
              <a:t>It is act of obtaining an object which one needs from another by offering some other thing in return. Marketing occurs when individuals decide to satisfy needs and wants through exchange. Marketing helps to create a business environment where exchange of value can take place.</a:t>
            </a:r>
            <a:endParaRPr b="1" sz="2800">
              <a:solidFill>
                <a:srgbClr val="000000"/>
              </a:solidFill>
            </a:endParaRPr>
          </a:p>
        </p:txBody>
      </p:sp>
      <p:pic>
        <p:nvPicPr>
          <p:cNvPr id="130" name="Google Shape;130;p26"/>
          <p:cNvPicPr preferRelativeResize="0"/>
          <p:nvPr/>
        </p:nvPicPr>
        <p:blipFill>
          <a:blip r:embed="rId3">
            <a:alphaModFix/>
          </a:blip>
          <a:stretch>
            <a:fillRect/>
          </a:stretch>
        </p:blipFill>
        <p:spPr>
          <a:xfrm>
            <a:off x="1598625" y="2132125"/>
            <a:ext cx="4951950" cy="307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idx="1" type="body"/>
          </p:nvPr>
        </p:nvSpPr>
        <p:spPr>
          <a:xfrm>
            <a:off x="311700" y="0"/>
            <a:ext cx="8520600" cy="456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717">
                <a:solidFill>
                  <a:srgbClr val="000000"/>
                </a:solidFill>
                <a:highlight>
                  <a:srgbClr val="FFFFFF"/>
                </a:highlight>
              </a:rPr>
              <a:t>For an exchange to happen:</a:t>
            </a:r>
            <a:endParaRPr b="1" sz="1717">
              <a:solidFill>
                <a:srgbClr val="000000"/>
              </a:solidFill>
              <a:highlight>
                <a:srgbClr val="FFFFFF"/>
              </a:highlight>
            </a:endParaRPr>
          </a:p>
          <a:p>
            <a:pPr indent="0" lvl="0" marL="0" rtl="0" algn="l">
              <a:spcBef>
                <a:spcPts val="1500"/>
              </a:spcBef>
              <a:spcAft>
                <a:spcPts val="0"/>
              </a:spcAft>
              <a:buClr>
                <a:schemeClr val="dk1"/>
              </a:buClr>
              <a:buSzPts val="1100"/>
              <a:buFont typeface="Arial"/>
              <a:buNone/>
            </a:pPr>
            <a:r>
              <a:rPr b="1" lang="en" sz="1717">
                <a:solidFill>
                  <a:srgbClr val="000000"/>
                </a:solidFill>
                <a:highlight>
                  <a:srgbClr val="FFFFFF"/>
                </a:highlight>
              </a:rPr>
              <a:t>(i) There should be at least two parties involved for any kind of exchange.</a:t>
            </a:r>
            <a:endParaRPr b="1" sz="1717">
              <a:solidFill>
                <a:srgbClr val="000000"/>
              </a:solidFill>
              <a:highlight>
                <a:srgbClr val="FFFFFF"/>
              </a:highlight>
            </a:endParaRPr>
          </a:p>
          <a:p>
            <a:pPr indent="0" lvl="0" marL="0" rtl="0" algn="l">
              <a:spcBef>
                <a:spcPts val="1500"/>
              </a:spcBef>
              <a:spcAft>
                <a:spcPts val="0"/>
              </a:spcAft>
              <a:buClr>
                <a:schemeClr val="dk1"/>
              </a:buClr>
              <a:buSzPts val="1100"/>
              <a:buFont typeface="Arial"/>
              <a:buNone/>
            </a:pPr>
            <a:r>
              <a:rPr b="1" lang="en" sz="1717">
                <a:solidFill>
                  <a:srgbClr val="000000"/>
                </a:solidFill>
                <a:highlight>
                  <a:srgbClr val="FFFFFF"/>
                </a:highlight>
              </a:rPr>
              <a:t>(ii) Each party must have something or other that interests the other party.</a:t>
            </a:r>
            <a:endParaRPr b="1" sz="1717">
              <a:solidFill>
                <a:srgbClr val="000000"/>
              </a:solidFill>
              <a:highlight>
                <a:srgbClr val="FFFFFF"/>
              </a:highlight>
            </a:endParaRPr>
          </a:p>
          <a:p>
            <a:pPr indent="0" lvl="0" marL="0" rtl="0" algn="l">
              <a:spcBef>
                <a:spcPts val="1500"/>
              </a:spcBef>
              <a:spcAft>
                <a:spcPts val="0"/>
              </a:spcAft>
              <a:buClr>
                <a:schemeClr val="dk1"/>
              </a:buClr>
              <a:buSzPts val="1100"/>
              <a:buFont typeface="Arial"/>
              <a:buNone/>
            </a:pPr>
            <a:r>
              <a:rPr b="1" lang="en" sz="1717">
                <a:solidFill>
                  <a:srgbClr val="000000"/>
                </a:solidFill>
                <a:highlight>
                  <a:srgbClr val="FFFFFF"/>
                </a:highlight>
              </a:rPr>
              <a:t>(iii) Each party must be willing to have an exchange with other party and must have a desirable or atleast acceptable opinion about the other party.</a:t>
            </a:r>
            <a:endParaRPr b="1" sz="1717">
              <a:solidFill>
                <a:srgbClr val="000000"/>
              </a:solidFill>
              <a:highlight>
                <a:srgbClr val="FFFFFF"/>
              </a:highlight>
            </a:endParaRPr>
          </a:p>
          <a:p>
            <a:pPr indent="0" lvl="0" marL="0" rtl="0" algn="l">
              <a:spcBef>
                <a:spcPts val="1500"/>
              </a:spcBef>
              <a:spcAft>
                <a:spcPts val="0"/>
              </a:spcAft>
              <a:buClr>
                <a:schemeClr val="dk1"/>
              </a:buClr>
              <a:buSzPts val="1100"/>
              <a:buFont typeface="Arial"/>
              <a:buNone/>
            </a:pPr>
            <a:r>
              <a:rPr b="1" lang="en" sz="1717">
                <a:solidFill>
                  <a:srgbClr val="000000"/>
                </a:solidFill>
                <a:highlight>
                  <a:srgbClr val="FFFFFF"/>
                </a:highlight>
              </a:rPr>
              <a:t>(iv) Each party must be totally free from any obligation regarding accepting or denying the offer.</a:t>
            </a:r>
            <a:endParaRPr b="1" sz="1717">
              <a:solidFill>
                <a:srgbClr val="000000"/>
              </a:solidFill>
              <a:highlight>
                <a:srgbClr val="FFFFFF"/>
              </a:highlight>
            </a:endParaRPr>
          </a:p>
          <a:p>
            <a:pPr indent="0" lvl="0" marL="0" rtl="0" algn="l">
              <a:spcBef>
                <a:spcPts val="1500"/>
              </a:spcBef>
              <a:spcAft>
                <a:spcPts val="0"/>
              </a:spcAft>
              <a:buClr>
                <a:schemeClr val="dk1"/>
              </a:buClr>
              <a:buSzPts val="1100"/>
              <a:buFont typeface="Arial"/>
              <a:buNone/>
            </a:pPr>
            <a:r>
              <a:rPr b="1" lang="en" sz="1717">
                <a:solidFill>
                  <a:srgbClr val="000000"/>
                </a:solidFill>
                <a:highlight>
                  <a:srgbClr val="FFFFFF"/>
                </a:highlight>
              </a:rPr>
              <a:t>(v) Each party must be able to communicate and deliver the product as per the requirement of the other.</a:t>
            </a:r>
            <a:endParaRPr b="1" sz="1717">
              <a:solidFill>
                <a:srgbClr val="000000"/>
              </a:solidFill>
              <a:highlight>
                <a:srgbClr val="FFFFFF"/>
              </a:highlight>
            </a:endParaRPr>
          </a:p>
          <a:p>
            <a:pPr indent="0" lvl="0" marL="0" rtl="0" algn="l">
              <a:spcBef>
                <a:spcPts val="15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solidFill>
                  <a:srgbClr val="FF0000"/>
                </a:solidFill>
                <a:highlight>
                  <a:srgbClr val="FFFFFF"/>
                </a:highlight>
              </a:rPr>
              <a:t> 5. CUSTOMER SATISFACTION- </a:t>
            </a:r>
            <a:r>
              <a:rPr b="1" lang="en" sz="1600">
                <a:solidFill>
                  <a:schemeClr val="dk1"/>
                </a:solidFill>
                <a:highlight>
                  <a:srgbClr val="FFFFFF"/>
                </a:highlight>
              </a:rPr>
              <a:t>Satisfaction reflects a person’s judgment of product’s perceived performance in relationship to expectations. Customer satisfaction with a purchase depends on how well the product’s performance lives up to the customer’s expectations.</a:t>
            </a:r>
            <a:endParaRPr b="1" sz="1600">
              <a:solidFill>
                <a:schemeClr val="dk1"/>
              </a:solidFill>
              <a:highlight>
                <a:srgbClr val="FFFFFF"/>
              </a:highlight>
            </a:endParaRPr>
          </a:p>
          <a:p>
            <a:pPr indent="0" lvl="0" marL="0" rtl="0" algn="l">
              <a:spcBef>
                <a:spcPts val="1500"/>
              </a:spcBef>
              <a:spcAft>
                <a:spcPts val="0"/>
              </a:spcAft>
              <a:buClr>
                <a:schemeClr val="dk1"/>
              </a:buClr>
              <a:buSzPts val="1100"/>
              <a:buFont typeface="Arial"/>
              <a:buNone/>
            </a:pPr>
            <a:r>
              <a:rPr b="1" lang="en" sz="1600">
                <a:solidFill>
                  <a:schemeClr val="dk1"/>
                </a:solidFill>
                <a:highlight>
                  <a:srgbClr val="FFFFFF"/>
                </a:highlight>
              </a:rPr>
              <a:t>(i) If the performance falls short of expectations, the customer is dissatisfied.</a:t>
            </a:r>
            <a:endParaRPr b="1" sz="1600">
              <a:solidFill>
                <a:schemeClr val="dk1"/>
              </a:solidFill>
              <a:highlight>
                <a:srgbClr val="FFFFFF"/>
              </a:highlight>
            </a:endParaRPr>
          </a:p>
          <a:p>
            <a:pPr indent="0" lvl="0" marL="0" rtl="0" algn="l">
              <a:spcBef>
                <a:spcPts val="1500"/>
              </a:spcBef>
              <a:spcAft>
                <a:spcPts val="0"/>
              </a:spcAft>
              <a:buClr>
                <a:schemeClr val="dk1"/>
              </a:buClr>
              <a:buSzPts val="1100"/>
              <a:buFont typeface="Arial"/>
              <a:buNone/>
            </a:pPr>
            <a:r>
              <a:rPr b="1" lang="en" sz="1600">
                <a:solidFill>
                  <a:schemeClr val="dk1"/>
                </a:solidFill>
                <a:highlight>
                  <a:srgbClr val="FFFFFF"/>
                </a:highlight>
              </a:rPr>
              <a:t>(ii) If it matches expectations, then the customer is satisfied.</a:t>
            </a:r>
            <a:endParaRPr b="1" sz="1600">
              <a:solidFill>
                <a:schemeClr val="dk1"/>
              </a:solidFill>
              <a:highlight>
                <a:srgbClr val="FFFFFF"/>
              </a:highlight>
            </a:endParaRPr>
          </a:p>
          <a:p>
            <a:pPr indent="0" lvl="0" marL="0" rtl="0" algn="l">
              <a:spcBef>
                <a:spcPts val="1500"/>
              </a:spcBef>
              <a:spcAft>
                <a:spcPts val="1200"/>
              </a:spcAft>
              <a:buNone/>
            </a:pPr>
            <a:r>
              <a:t/>
            </a:r>
            <a:endParaRPr/>
          </a:p>
        </p:txBody>
      </p:sp>
      <p:pic>
        <p:nvPicPr>
          <p:cNvPr id="141" name="Google Shape;141;p28"/>
          <p:cNvPicPr preferRelativeResize="0"/>
          <p:nvPr/>
        </p:nvPicPr>
        <p:blipFill>
          <a:blip r:embed="rId3">
            <a:alphaModFix/>
          </a:blip>
          <a:stretch>
            <a:fillRect/>
          </a:stretch>
        </p:blipFill>
        <p:spPr>
          <a:xfrm>
            <a:off x="1905125" y="2419475"/>
            <a:ext cx="4214425" cy="2724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9"/>
          <p:cNvSpPr txBox="1"/>
          <p:nvPr>
            <p:ph idx="1" type="body"/>
          </p:nvPr>
        </p:nvSpPr>
        <p:spPr>
          <a:xfrm>
            <a:off x="311700" y="0"/>
            <a:ext cx="8520600" cy="456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00">
                <a:solidFill>
                  <a:srgbClr val="0A0A0A"/>
                </a:solidFill>
                <a:highlight>
                  <a:srgbClr val="FFFFFF"/>
                </a:highlight>
              </a:rPr>
              <a:t>Performance &lt; Expectation → Dissatisfied Customer</a:t>
            </a:r>
            <a:endParaRPr b="1" sz="2300">
              <a:solidFill>
                <a:srgbClr val="0A0A0A"/>
              </a:solidFill>
              <a:highlight>
                <a:srgbClr val="FFFFFF"/>
              </a:highlight>
            </a:endParaRPr>
          </a:p>
          <a:p>
            <a:pPr indent="0" lvl="0" marL="0" rtl="0" algn="l">
              <a:spcBef>
                <a:spcPts val="1500"/>
              </a:spcBef>
              <a:spcAft>
                <a:spcPts val="0"/>
              </a:spcAft>
              <a:buClr>
                <a:schemeClr val="dk1"/>
              </a:buClr>
              <a:buSzPts val="1100"/>
              <a:buFont typeface="Arial"/>
              <a:buNone/>
            </a:pPr>
            <a:r>
              <a:rPr b="1" lang="en" sz="2300">
                <a:solidFill>
                  <a:srgbClr val="0A0A0A"/>
                </a:solidFill>
                <a:highlight>
                  <a:srgbClr val="FFFFFF"/>
                </a:highlight>
              </a:rPr>
              <a:t>Performance = Expectations → Satisfied Customer</a:t>
            </a:r>
            <a:endParaRPr b="1" sz="2300">
              <a:solidFill>
                <a:srgbClr val="0A0A0A"/>
              </a:solidFill>
              <a:highlight>
                <a:srgbClr val="FFFFFF"/>
              </a:highlight>
            </a:endParaRPr>
          </a:p>
          <a:p>
            <a:pPr indent="0" lvl="0" marL="0" rtl="0" algn="l">
              <a:spcBef>
                <a:spcPts val="1500"/>
              </a:spcBef>
              <a:spcAft>
                <a:spcPts val="1200"/>
              </a:spcAft>
              <a:buNone/>
            </a:pPr>
            <a:r>
              <a:rPr b="1" lang="en" sz="2300">
                <a:solidFill>
                  <a:srgbClr val="0A0A0A"/>
                </a:solidFill>
                <a:highlight>
                  <a:srgbClr val="FFFFFF"/>
                </a:highlight>
              </a:rPr>
              <a:t>Satisfied customers will buy the product repeatedly and recommend the same to others; however, dissatisfied customers may switch to the competitors and discourage others to buy the product. Marketers should be careful while setting the expectations. If they set expectations too low, they may satisfy those who buy but fail to attract enough customers. If they raise expectations too high, customer might be disappointed.</a:t>
            </a:r>
            <a:endParaRPr b="1" sz="2900">
              <a:solidFill>
                <a:srgbClr val="0A0A0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rgbClr val="FF0000"/>
                </a:solidFill>
              </a:rPr>
              <a:t>6.CUSTOMER VALUE- </a:t>
            </a:r>
            <a:r>
              <a:rPr b="1" lang="en">
                <a:solidFill>
                  <a:srgbClr val="000000"/>
                </a:solidFill>
                <a:highlight>
                  <a:srgbClr val="FFFFFF"/>
                </a:highlight>
              </a:rPr>
              <a:t>Value reflects the sum of the perceived tangible and intangible benefits and costs to customers.</a:t>
            </a:r>
            <a:endParaRPr b="1">
              <a:solidFill>
                <a:srgbClr val="000000"/>
              </a:solidFill>
              <a:highlight>
                <a:srgbClr val="FFFFFF"/>
              </a:highlight>
            </a:endParaRPr>
          </a:p>
          <a:p>
            <a:pPr indent="0" lvl="0" marL="0" rtl="0" algn="l">
              <a:spcBef>
                <a:spcPts val="1200"/>
              </a:spcBef>
              <a:spcAft>
                <a:spcPts val="0"/>
              </a:spcAft>
              <a:buNone/>
            </a:pPr>
            <a:r>
              <a:rPr b="1" lang="en">
                <a:solidFill>
                  <a:srgbClr val="000000"/>
                </a:solidFill>
                <a:highlight>
                  <a:srgbClr val="FFFFFF"/>
                </a:highlight>
              </a:rPr>
              <a:t>A product or services is successful when it delivers value and satisfaction to the buyers. Value is usually a combination of quality, service, and price.</a:t>
            </a:r>
            <a:endParaRPr b="1">
              <a:solidFill>
                <a:srgbClr val="000000"/>
              </a:solidFill>
              <a:highlight>
                <a:srgbClr val="FFFFFF"/>
              </a:highlight>
            </a:endParaRPr>
          </a:p>
          <a:p>
            <a:pPr indent="0" lvl="0" marL="0" rtl="0" algn="l">
              <a:spcBef>
                <a:spcPts val="1200"/>
              </a:spcBef>
              <a:spcAft>
                <a:spcPts val="0"/>
              </a:spcAft>
              <a:buNone/>
            </a:pPr>
            <a:r>
              <a:rPr b="1" lang="en">
                <a:solidFill>
                  <a:srgbClr val="000000"/>
                </a:solidFill>
                <a:highlight>
                  <a:srgbClr val="FFFFFF"/>
                </a:highlight>
              </a:rPr>
              <a:t>Value changes based on time, place, and people in relation to changing environmental factors. It is a creative energy exchange between people and organizations in our marketplace.</a:t>
            </a:r>
            <a:endParaRPr b="1">
              <a:solidFill>
                <a:srgbClr val="000000"/>
              </a:solidFill>
              <a:highlight>
                <a:srgbClr val="FFFFFF"/>
              </a:highlight>
            </a:endParaRPr>
          </a:p>
          <a:p>
            <a:pPr indent="0" lvl="0" marL="0" rtl="0" algn="l">
              <a:spcBef>
                <a:spcPts val="1200"/>
              </a:spcBef>
              <a:spcAft>
                <a:spcPts val="1200"/>
              </a:spcAft>
              <a:buNone/>
            </a:pPr>
            <a:r>
              <a:rPr b="1" lang="en">
                <a:solidFill>
                  <a:srgbClr val="000000"/>
                </a:solidFill>
                <a:highlight>
                  <a:srgbClr val="FFFFFF"/>
                </a:highlight>
              </a:rPr>
              <a:t>Companies try to figure out the list of add-on benefits that they can provide based on the taste and preferences of the customers. A high value product not only helps the company to generate new customers but also helps to retain the older ones. Eg. Online parcel tracking facility provided by the courier companies without any additional cost can be one of the best examples of customer value. The same goes for free delivery of products purchased through online shopping portals.</a:t>
            </a:r>
            <a:endParaRPr b="1">
              <a:solidFill>
                <a:srgbClr val="000000"/>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1"/>
          <p:cNvPicPr preferRelativeResize="0"/>
          <p:nvPr/>
        </p:nvPicPr>
        <p:blipFill>
          <a:blip r:embed="rId3">
            <a:alphaModFix/>
          </a:blip>
          <a:stretch>
            <a:fillRect/>
          </a:stretch>
        </p:blipFill>
        <p:spPr>
          <a:xfrm>
            <a:off x="248100" y="948250"/>
            <a:ext cx="3773800" cy="3247000"/>
          </a:xfrm>
          <a:prstGeom prst="rect">
            <a:avLst/>
          </a:prstGeom>
          <a:noFill/>
          <a:ln>
            <a:noFill/>
          </a:ln>
        </p:spPr>
      </p:pic>
      <p:pic>
        <p:nvPicPr>
          <p:cNvPr id="157" name="Google Shape;157;p31"/>
          <p:cNvPicPr preferRelativeResize="0"/>
          <p:nvPr/>
        </p:nvPicPr>
        <p:blipFill rotWithShape="1">
          <a:blip r:embed="rId4">
            <a:alphaModFix/>
          </a:blip>
          <a:srcRect b="12998" l="0" r="0" t="0"/>
          <a:stretch/>
        </p:blipFill>
        <p:spPr>
          <a:xfrm>
            <a:off x="4825625" y="810325"/>
            <a:ext cx="3563950" cy="3496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CC0000"/>
                </a:solidFill>
              </a:rPr>
              <a:t>WHAT IS MARKETING?</a:t>
            </a:r>
            <a:endParaRPr b="1" sz="3020">
              <a:solidFill>
                <a:srgbClr val="CC0000"/>
              </a:solidFill>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550">
                <a:solidFill>
                  <a:srgbClr val="2E475D"/>
                </a:solidFill>
                <a:highlight>
                  <a:srgbClr val="F6F9FC"/>
                </a:highlight>
              </a:rPr>
              <a:t>Marketing refers to any actions a company takes to attract an audience to the company's product or services through high-quality messaging. Marketing aims to deliver standalone value for prospects and consumers through content, with the long-term goal of demonstrating product value, strengthening brand loyalty, and ultimately increasing sales.</a:t>
            </a:r>
            <a:endParaRPr b="1"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0000FF"/>
                </a:solidFill>
              </a:rPr>
              <a:t>FUNCTIONS OF MARKETING</a:t>
            </a:r>
            <a:endParaRPr b="1" sz="3020">
              <a:solidFill>
                <a:srgbClr val="0000FF"/>
              </a:solidFill>
            </a:endParaRPr>
          </a:p>
        </p:txBody>
      </p:sp>
      <p:sp>
        <p:nvSpPr>
          <p:cNvPr id="163" name="Google Shape;163;p32"/>
          <p:cNvSpPr txBox="1"/>
          <p:nvPr>
            <p:ph idx="1" type="body"/>
          </p:nvPr>
        </p:nvSpPr>
        <p:spPr>
          <a:xfrm>
            <a:off x="0" y="572700"/>
            <a:ext cx="9144000" cy="4604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1595">
                <a:solidFill>
                  <a:srgbClr val="FF0000"/>
                </a:solidFill>
              </a:rPr>
              <a:t>Promotion and Advertising:</a:t>
            </a:r>
            <a:r>
              <a:rPr b="1" lang="en" sz="1595">
                <a:solidFill>
                  <a:srgbClr val="000000"/>
                </a:solidFill>
              </a:rPr>
              <a:t> Promoting products or services to target audiences through various channels like advertising, social media, and public relations.</a:t>
            </a:r>
            <a:endParaRPr b="1" sz="1595">
              <a:solidFill>
                <a:srgbClr val="000000"/>
              </a:solidFill>
            </a:endParaRPr>
          </a:p>
          <a:p>
            <a:pPr indent="0" lvl="0" marL="0" rtl="0" algn="l">
              <a:lnSpc>
                <a:spcPct val="95000"/>
              </a:lnSpc>
              <a:spcBef>
                <a:spcPts val="1200"/>
              </a:spcBef>
              <a:spcAft>
                <a:spcPts val="0"/>
              </a:spcAft>
              <a:buSzPts val="852"/>
              <a:buNone/>
            </a:pPr>
            <a:r>
              <a:rPr b="1" lang="en" sz="1595">
                <a:solidFill>
                  <a:srgbClr val="FF0000"/>
                </a:solidFill>
              </a:rPr>
              <a:t>Distribution and Sales:</a:t>
            </a:r>
            <a:r>
              <a:rPr b="1" lang="en" sz="1595">
                <a:solidFill>
                  <a:srgbClr val="000000"/>
                </a:solidFill>
              </a:rPr>
              <a:t> Managing how products or services reach customers, including selecting distribution channels and sales tactics.</a:t>
            </a:r>
            <a:endParaRPr b="1" sz="1595">
              <a:solidFill>
                <a:srgbClr val="000000"/>
              </a:solidFill>
            </a:endParaRPr>
          </a:p>
          <a:p>
            <a:pPr indent="0" lvl="0" marL="0" rtl="0" algn="l">
              <a:lnSpc>
                <a:spcPct val="95000"/>
              </a:lnSpc>
              <a:spcBef>
                <a:spcPts val="1200"/>
              </a:spcBef>
              <a:spcAft>
                <a:spcPts val="0"/>
              </a:spcAft>
              <a:buSzPts val="852"/>
              <a:buNone/>
            </a:pPr>
            <a:r>
              <a:rPr b="1" lang="en" sz="1595">
                <a:solidFill>
                  <a:srgbClr val="FF0000"/>
                </a:solidFill>
              </a:rPr>
              <a:t>Customer Relationship Management (CRM):</a:t>
            </a:r>
            <a:r>
              <a:rPr b="1" lang="en" sz="1595">
                <a:solidFill>
                  <a:srgbClr val="000000"/>
                </a:solidFill>
              </a:rPr>
              <a:t> Building and maintaining strong relationships with customers to ensure satisfaction and loyalty.</a:t>
            </a:r>
            <a:endParaRPr b="1" sz="1595">
              <a:solidFill>
                <a:srgbClr val="000000"/>
              </a:solidFill>
            </a:endParaRPr>
          </a:p>
          <a:p>
            <a:pPr indent="0" lvl="0" marL="0" rtl="0" algn="l">
              <a:lnSpc>
                <a:spcPct val="95000"/>
              </a:lnSpc>
              <a:spcBef>
                <a:spcPts val="1200"/>
              </a:spcBef>
              <a:spcAft>
                <a:spcPts val="0"/>
              </a:spcAft>
              <a:buSzPts val="852"/>
              <a:buNone/>
            </a:pPr>
            <a:r>
              <a:rPr b="1" lang="en" sz="1595">
                <a:solidFill>
                  <a:srgbClr val="FF0000"/>
                </a:solidFill>
              </a:rPr>
              <a:t>Market Expansion:</a:t>
            </a:r>
            <a:r>
              <a:rPr b="1" lang="en" sz="1595">
                <a:solidFill>
                  <a:srgbClr val="000000"/>
                </a:solidFill>
              </a:rPr>
              <a:t> Identifying opportunities for growth, whether through entering new markets, expanding product lines, or diversifying</a:t>
            </a:r>
            <a:endParaRPr b="1" sz="1595">
              <a:solidFill>
                <a:srgbClr val="000000"/>
              </a:solidFill>
            </a:endParaRPr>
          </a:p>
          <a:p>
            <a:pPr indent="0" lvl="0" marL="0" rtl="0" algn="l">
              <a:lnSpc>
                <a:spcPct val="95000"/>
              </a:lnSpc>
              <a:spcBef>
                <a:spcPts val="1200"/>
              </a:spcBef>
              <a:spcAft>
                <a:spcPts val="0"/>
              </a:spcAft>
              <a:buSzPts val="852"/>
              <a:buNone/>
            </a:pPr>
            <a:r>
              <a:t/>
            </a:r>
            <a:endParaRPr b="1" sz="1595">
              <a:solidFill>
                <a:srgbClr val="000000"/>
              </a:solidFill>
            </a:endParaRPr>
          </a:p>
          <a:p>
            <a:pPr indent="0" lvl="0" marL="0" rtl="0" algn="l">
              <a:lnSpc>
                <a:spcPct val="95000"/>
              </a:lnSpc>
              <a:spcBef>
                <a:spcPts val="1200"/>
              </a:spcBef>
              <a:spcAft>
                <a:spcPts val="0"/>
              </a:spcAft>
              <a:buClr>
                <a:schemeClr val="dk1"/>
              </a:buClr>
              <a:buSzPts val="852"/>
              <a:buFont typeface="Arial"/>
              <a:buNone/>
            </a:pPr>
            <a:r>
              <a:rPr b="1" lang="en" sz="1595">
                <a:solidFill>
                  <a:srgbClr val="FF0000"/>
                </a:solidFill>
              </a:rPr>
              <a:t>Measuring and Analyzing:</a:t>
            </a:r>
            <a:r>
              <a:rPr b="1" lang="en" sz="1595">
                <a:solidFill>
                  <a:srgbClr val="000000"/>
                </a:solidFill>
              </a:rPr>
              <a:t> Tracking the effectiveness of marketing campaigns and adjusting strategies based on data and feedback.</a:t>
            </a:r>
            <a:endParaRPr b="1" sz="1595">
              <a:solidFill>
                <a:srgbClr val="000000"/>
              </a:solidFill>
            </a:endParaRPr>
          </a:p>
          <a:p>
            <a:pPr indent="0" lvl="0" marL="0" rtl="0" algn="l">
              <a:lnSpc>
                <a:spcPct val="95000"/>
              </a:lnSpc>
              <a:spcBef>
                <a:spcPts val="1200"/>
              </a:spcBef>
              <a:spcAft>
                <a:spcPts val="0"/>
              </a:spcAft>
              <a:buClr>
                <a:schemeClr val="dk1"/>
              </a:buClr>
              <a:buSzPts val="852"/>
              <a:buFont typeface="Arial"/>
              <a:buNone/>
            </a:pPr>
            <a:r>
              <a:t/>
            </a:r>
            <a:endParaRPr b="1" sz="1595">
              <a:solidFill>
                <a:srgbClr val="000000"/>
              </a:solidFill>
            </a:endParaRPr>
          </a:p>
          <a:p>
            <a:pPr indent="0" lvl="0" marL="0" rtl="0" algn="l">
              <a:lnSpc>
                <a:spcPct val="95000"/>
              </a:lnSpc>
              <a:spcBef>
                <a:spcPts val="1200"/>
              </a:spcBef>
              <a:spcAft>
                <a:spcPts val="0"/>
              </a:spcAft>
              <a:buClr>
                <a:schemeClr val="dk1"/>
              </a:buClr>
              <a:buSzPts val="852"/>
              <a:buFont typeface="Arial"/>
              <a:buNone/>
            </a:pPr>
            <a:r>
              <a:rPr b="1" lang="en" sz="1595">
                <a:solidFill>
                  <a:srgbClr val="FF0000"/>
                </a:solidFill>
              </a:rPr>
              <a:t>Ethical Considerations: </a:t>
            </a:r>
            <a:r>
              <a:rPr b="1" lang="en" sz="1595">
                <a:solidFill>
                  <a:srgbClr val="000000"/>
                </a:solidFill>
              </a:rPr>
              <a:t>Ensuring marketing practices are ethical and align with legal and societal standards.</a:t>
            </a:r>
            <a:endParaRPr b="1" sz="1595">
              <a:solidFill>
                <a:srgbClr val="000000"/>
              </a:solidFill>
            </a:endParaRPr>
          </a:p>
          <a:p>
            <a:pPr indent="0" lvl="0" marL="0" rtl="0" algn="l">
              <a:lnSpc>
                <a:spcPct val="95000"/>
              </a:lnSpc>
              <a:spcBef>
                <a:spcPts val="1200"/>
              </a:spcBef>
              <a:spcAft>
                <a:spcPts val="1200"/>
              </a:spcAft>
              <a:buSzPts val="852"/>
              <a:buNone/>
            </a:pPr>
            <a:r>
              <a:t/>
            </a:r>
            <a:endParaRPr b="1" sz="1595">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3"/>
          <p:cNvSpPr txBox="1"/>
          <p:nvPr>
            <p:ph type="title"/>
          </p:nvPr>
        </p:nvSpPr>
        <p:spPr>
          <a:xfrm>
            <a:off x="500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rgbClr val="0000FF"/>
                </a:solidFill>
              </a:rPr>
              <a:t>CONCEPTS/ORIENTATIONS OF MARKETING</a:t>
            </a:r>
            <a:endParaRPr b="1" sz="2920">
              <a:solidFill>
                <a:srgbClr val="0000FF"/>
              </a:solidFill>
            </a:endParaRPr>
          </a:p>
        </p:txBody>
      </p:sp>
      <p:sp>
        <p:nvSpPr>
          <p:cNvPr id="169" name="Google Shape;169;p33"/>
          <p:cNvSpPr txBox="1"/>
          <p:nvPr>
            <p:ph idx="1" type="body"/>
          </p:nvPr>
        </p:nvSpPr>
        <p:spPr>
          <a:xfrm>
            <a:off x="25050" y="572700"/>
            <a:ext cx="9093900" cy="463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solidFill>
                  <a:srgbClr val="171923"/>
                </a:solidFill>
                <a:highlight>
                  <a:srgbClr val="F5F8FF"/>
                </a:highlight>
              </a:rPr>
              <a:t>The term “concepts of marketing” refers to a broad term that includes various approaches or philosophies utilized to promote a product or service.</a:t>
            </a:r>
            <a:endParaRPr b="1">
              <a:solidFill>
                <a:srgbClr val="171923"/>
              </a:solidFill>
              <a:highlight>
                <a:srgbClr val="F5F8FF"/>
              </a:highlight>
            </a:endParaRPr>
          </a:p>
          <a:p>
            <a:pPr indent="0" lvl="0" marL="0" rtl="0" algn="l">
              <a:spcBef>
                <a:spcPts val="1100"/>
              </a:spcBef>
              <a:spcAft>
                <a:spcPts val="0"/>
              </a:spcAft>
              <a:buClr>
                <a:schemeClr val="dk1"/>
              </a:buClr>
              <a:buSzPts val="1100"/>
              <a:buFont typeface="Arial"/>
              <a:buNone/>
            </a:pPr>
            <a:r>
              <a:rPr b="1" lang="en">
                <a:solidFill>
                  <a:srgbClr val="171923"/>
                </a:solidFill>
                <a:highlight>
                  <a:srgbClr val="F5F8FF"/>
                </a:highlight>
              </a:rPr>
              <a:t>These concepts serve as fundamental principles guiding the marketing process. They form the basis for developing strategies and tactics to achieve marketing goals.    </a:t>
            </a:r>
            <a:endParaRPr b="1">
              <a:solidFill>
                <a:srgbClr val="171923"/>
              </a:solidFill>
              <a:highlight>
                <a:srgbClr val="F5F8FF"/>
              </a:highlight>
            </a:endParaRPr>
          </a:p>
          <a:p>
            <a:pPr indent="0" lvl="0" marL="0" rtl="0" algn="l">
              <a:spcBef>
                <a:spcPts val="1100"/>
              </a:spcBef>
              <a:spcAft>
                <a:spcPts val="1200"/>
              </a:spcAft>
              <a:buNone/>
            </a:pPr>
            <a:r>
              <a:t/>
            </a:r>
            <a:endParaRPr/>
          </a:p>
        </p:txBody>
      </p:sp>
      <p:pic>
        <p:nvPicPr>
          <p:cNvPr id="170" name="Google Shape;170;p33"/>
          <p:cNvPicPr preferRelativeResize="0"/>
          <p:nvPr/>
        </p:nvPicPr>
        <p:blipFill>
          <a:blip r:embed="rId3">
            <a:alphaModFix/>
          </a:blip>
          <a:stretch>
            <a:fillRect/>
          </a:stretch>
        </p:blipFill>
        <p:spPr>
          <a:xfrm>
            <a:off x="4127500" y="2232875"/>
            <a:ext cx="3217200" cy="2910624"/>
          </a:xfrm>
          <a:prstGeom prst="rect">
            <a:avLst/>
          </a:prstGeom>
          <a:noFill/>
          <a:ln>
            <a:noFill/>
          </a:ln>
        </p:spPr>
      </p:pic>
      <p:sp>
        <p:nvSpPr>
          <p:cNvPr id="171" name="Google Shape;171;p33"/>
          <p:cNvSpPr txBox="1"/>
          <p:nvPr/>
        </p:nvSpPr>
        <p:spPr>
          <a:xfrm>
            <a:off x="586750" y="3508525"/>
            <a:ext cx="26250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 CONCEPTS OF MARKETING ARE AS FOLLOWS-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lnSpc>
                <a:spcPct val="194117"/>
              </a:lnSpc>
              <a:spcBef>
                <a:spcPts val="3000"/>
              </a:spcBef>
              <a:spcAft>
                <a:spcPts val="0"/>
              </a:spcAft>
              <a:buClr>
                <a:schemeClr val="dk1"/>
              </a:buClr>
              <a:buSzPts val="1100"/>
              <a:buFont typeface="Arial"/>
              <a:buNone/>
            </a:pPr>
            <a:r>
              <a:rPr b="1" lang="en" sz="3200">
                <a:solidFill>
                  <a:srgbClr val="FF0000"/>
                </a:solidFill>
                <a:highlight>
                  <a:srgbClr val="F5F8FF"/>
                </a:highlight>
              </a:rPr>
              <a:t>1. The Production Concept</a:t>
            </a:r>
            <a:endParaRPr b="1" sz="3200">
              <a:solidFill>
                <a:srgbClr val="FF0000"/>
              </a:solidFill>
              <a:highlight>
                <a:srgbClr val="F5F8FF"/>
              </a:highlight>
            </a:endParaRPr>
          </a:p>
          <a:p>
            <a:pPr indent="0" lvl="0" marL="0" rtl="0" algn="l">
              <a:spcBef>
                <a:spcPts val="1500"/>
              </a:spcBef>
              <a:spcAft>
                <a:spcPts val="0"/>
              </a:spcAft>
              <a:buClr>
                <a:schemeClr val="dk1"/>
              </a:buClr>
              <a:buSzPts val="1100"/>
              <a:buFont typeface="Arial"/>
              <a:buNone/>
            </a:pPr>
            <a:r>
              <a:rPr b="1" lang="en" sz="1600">
                <a:solidFill>
                  <a:srgbClr val="171923"/>
                </a:solidFill>
                <a:highlight>
                  <a:srgbClr val="F5F8FF"/>
                </a:highlight>
              </a:rPr>
              <a:t>The production concept suggests that people prefer products and services that are easily available and affordable, which is essentially the idea of mass production.</a:t>
            </a:r>
            <a:endParaRPr b="1" sz="1600">
              <a:solidFill>
                <a:srgbClr val="171923"/>
              </a:solidFill>
              <a:highlight>
                <a:srgbClr val="F5F8FF"/>
              </a:highlight>
            </a:endParaRPr>
          </a:p>
          <a:p>
            <a:pPr indent="0" lvl="0" marL="0" rtl="0" algn="l">
              <a:spcBef>
                <a:spcPts val="1100"/>
              </a:spcBef>
              <a:spcAft>
                <a:spcPts val="0"/>
              </a:spcAft>
              <a:buClr>
                <a:schemeClr val="dk1"/>
              </a:buClr>
              <a:buSzPts val="1100"/>
              <a:buFont typeface="Arial"/>
              <a:buNone/>
            </a:pPr>
            <a:r>
              <a:rPr b="1" lang="en" sz="1600">
                <a:solidFill>
                  <a:srgbClr val="171923"/>
                </a:solidFill>
                <a:highlight>
                  <a:srgbClr val="F5F8FF"/>
                </a:highlight>
              </a:rPr>
              <a:t>Focusing your marketing efforts on this concept means you’re looking to achieve a highly efficient production process, keep costs low, and aim to scale production.</a:t>
            </a:r>
            <a:endParaRPr b="1" sz="1600">
              <a:solidFill>
                <a:srgbClr val="171923"/>
              </a:solidFill>
              <a:highlight>
                <a:srgbClr val="F5F8FF"/>
              </a:highlight>
            </a:endParaRPr>
          </a:p>
          <a:p>
            <a:pPr indent="0" lvl="0" marL="0" rtl="0" algn="l">
              <a:spcBef>
                <a:spcPts val="1100"/>
              </a:spcBef>
              <a:spcAft>
                <a:spcPts val="0"/>
              </a:spcAft>
              <a:buClr>
                <a:schemeClr val="dk1"/>
              </a:buClr>
              <a:buSzPts val="1100"/>
              <a:buFont typeface="Arial"/>
              <a:buNone/>
            </a:pPr>
            <a:r>
              <a:rPr b="1" lang="en" sz="1600">
                <a:solidFill>
                  <a:srgbClr val="171923"/>
                </a:solidFill>
                <a:highlight>
                  <a:srgbClr val="F5F8FF"/>
                </a:highlight>
              </a:rPr>
              <a:t>Think Walmart, McDonald’s (or any of the big, fast food franchises)</a:t>
            </a:r>
            <a:endParaRPr b="1" sz="1600">
              <a:solidFill>
                <a:srgbClr val="171923"/>
              </a:solidFill>
              <a:highlight>
                <a:srgbClr val="F5F8FF"/>
              </a:highlight>
            </a:endParaRPr>
          </a:p>
          <a:p>
            <a:pPr indent="0" lvl="0" marL="0" rtl="0" algn="l">
              <a:spcBef>
                <a:spcPts val="1100"/>
              </a:spcBef>
              <a:spcAft>
                <a:spcPts val="0"/>
              </a:spcAft>
              <a:buClr>
                <a:schemeClr val="dk1"/>
              </a:buClr>
              <a:buSzPts val="1100"/>
              <a:buFont typeface="Arial"/>
              <a:buNone/>
            </a:pPr>
            <a:r>
              <a:rPr b="1" lang="en" sz="1600">
                <a:solidFill>
                  <a:srgbClr val="171923"/>
                </a:solidFill>
                <a:highlight>
                  <a:srgbClr val="F5F8FF"/>
                </a:highlight>
              </a:rPr>
              <a:t>Brands that focus on mass production keep costs low and sell to a large customer base. Each item sold attracts a low-profit margin, but selling at a very high volume ensures that profit remains high.</a:t>
            </a:r>
            <a:endParaRPr b="1" sz="1600">
              <a:solidFill>
                <a:srgbClr val="171923"/>
              </a:solidFill>
              <a:highlight>
                <a:srgbClr val="F5F8FF"/>
              </a:highlight>
            </a:endParaRPr>
          </a:p>
          <a:p>
            <a:pPr indent="0" lvl="0" marL="0" rtl="0" algn="l">
              <a:spcBef>
                <a:spcPts val="1100"/>
              </a:spcBef>
              <a:spcAft>
                <a:spcPts val="0"/>
              </a:spcAft>
              <a:buClr>
                <a:schemeClr val="dk1"/>
              </a:buClr>
              <a:buSzPts val="1100"/>
              <a:buFont typeface="Arial"/>
              <a:buNone/>
            </a:pPr>
            <a:r>
              <a:t/>
            </a:r>
            <a:endParaRPr sz="1200">
              <a:solidFill>
                <a:srgbClr val="171923"/>
              </a:solidFill>
              <a:highlight>
                <a:srgbClr val="F5F8FF"/>
              </a:highlight>
            </a:endParaRPr>
          </a:p>
          <a:p>
            <a:pPr indent="0" lvl="0" marL="0" rtl="0" algn="l">
              <a:spcBef>
                <a:spcPts val="11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txBox="1"/>
          <p:nvPr>
            <p:ph idx="1" type="body"/>
          </p:nvPr>
        </p:nvSpPr>
        <p:spPr>
          <a:xfrm>
            <a:off x="-34725" y="0"/>
            <a:ext cx="9144000" cy="5201100"/>
          </a:xfrm>
          <a:prstGeom prst="rect">
            <a:avLst/>
          </a:prstGeom>
        </p:spPr>
        <p:txBody>
          <a:bodyPr anchorCtr="0" anchor="t" bIns="91425" lIns="91425" spcFirstLastPara="1" rIns="91425" wrap="square" tIns="91425">
            <a:normAutofit/>
          </a:bodyPr>
          <a:lstStyle/>
          <a:p>
            <a:pPr indent="0" lvl="0" marL="0" rtl="0" algn="l">
              <a:lnSpc>
                <a:spcPct val="125000"/>
              </a:lnSpc>
              <a:spcBef>
                <a:spcPts val="1400"/>
              </a:spcBef>
              <a:spcAft>
                <a:spcPts val="0"/>
              </a:spcAft>
              <a:buClr>
                <a:schemeClr val="dk1"/>
              </a:buClr>
              <a:buSzPts val="1100"/>
              <a:buFont typeface="Arial"/>
              <a:buNone/>
            </a:pPr>
            <a:r>
              <a:rPr b="1" lang="en" sz="3600">
                <a:solidFill>
                  <a:srgbClr val="FF0000"/>
                </a:solidFill>
              </a:rPr>
              <a:t>2. Product concept</a:t>
            </a:r>
            <a:endParaRPr b="1" sz="3600">
              <a:solidFill>
                <a:srgbClr val="FF0000"/>
              </a:solidFill>
            </a:endParaRPr>
          </a:p>
          <a:p>
            <a:pPr indent="0" lvl="0" marL="0" rtl="0" algn="l">
              <a:lnSpc>
                <a:spcPct val="150000"/>
              </a:lnSpc>
              <a:spcBef>
                <a:spcPts val="1200"/>
              </a:spcBef>
              <a:spcAft>
                <a:spcPts val="0"/>
              </a:spcAft>
              <a:buClr>
                <a:schemeClr val="dk1"/>
              </a:buClr>
              <a:buSzPts val="1100"/>
              <a:buFont typeface="Arial"/>
              <a:buNone/>
            </a:pPr>
            <a:r>
              <a:rPr b="1" lang="en" sz="1700">
                <a:solidFill>
                  <a:srgbClr val="2D2D2D"/>
                </a:solidFill>
              </a:rPr>
              <a:t>The product concept refers to the practice of marketing the special features of products to promote their overall quality. This helps increase the retention of customers and revenue. Product concepts prioritize how customers react to products that have increased quality, performance, and capabilities. When companies use this concept, they typically spend more resources on innovation and optimizing existing products. This typically limits the number of products that companies can develop, which can increase the demand for the number of products produced. Example- iphone,rolex.</a:t>
            </a:r>
            <a:endParaRPr b="1" sz="1700">
              <a:solidFill>
                <a:srgbClr val="2D2D2D"/>
              </a:solidFill>
            </a:endParaRPr>
          </a:p>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idx="1" type="body"/>
          </p:nvPr>
        </p:nvSpPr>
        <p:spPr>
          <a:xfrm>
            <a:off x="0" y="0"/>
            <a:ext cx="9082800" cy="5143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100">
                <a:solidFill>
                  <a:srgbClr val="FF0000"/>
                </a:solidFill>
              </a:rPr>
              <a:t>3.SELLING CONCEPT</a:t>
            </a:r>
            <a:endParaRPr b="1" sz="3100">
              <a:solidFill>
                <a:srgbClr val="FF0000"/>
              </a:solidFill>
            </a:endParaRPr>
          </a:p>
          <a:p>
            <a:pPr indent="0" lvl="0" marL="0" rtl="0" algn="l">
              <a:spcBef>
                <a:spcPts val="1200"/>
              </a:spcBef>
              <a:spcAft>
                <a:spcPts val="1200"/>
              </a:spcAft>
              <a:buNone/>
            </a:pPr>
            <a:r>
              <a:rPr b="1" lang="en" sz="2300">
                <a:solidFill>
                  <a:srgbClr val="2D2D2D"/>
                </a:solidFill>
              </a:rPr>
              <a:t>The selling concept considers the methods and techniques required to influence customers during the purchasing process for products. Marketers and sales professionals create advertisements that promote the purchase of products. When professionals use the selling concept, it allows them to promote products on several platforms with different advertisements. Their marketing campaigns typically discuss the importance of products and how they can improve the lives of consumers. This is beneficial when companies have an overstock of products or when they want to increase awareness of products.</a:t>
            </a:r>
            <a:endParaRPr b="1" sz="2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lnSpc>
                <a:spcPct val="125000"/>
              </a:lnSpc>
              <a:spcBef>
                <a:spcPts val="1400"/>
              </a:spcBef>
              <a:spcAft>
                <a:spcPts val="0"/>
              </a:spcAft>
              <a:buClr>
                <a:schemeClr val="dk1"/>
              </a:buClr>
              <a:buSzPts val="1100"/>
              <a:buFont typeface="Arial"/>
              <a:buNone/>
            </a:pPr>
            <a:r>
              <a:rPr b="1" lang="en" sz="2300">
                <a:solidFill>
                  <a:srgbClr val="FF0000"/>
                </a:solidFill>
              </a:rPr>
              <a:t>4.Marketing concept</a:t>
            </a:r>
            <a:endParaRPr b="1" sz="2300">
              <a:solidFill>
                <a:srgbClr val="FF0000"/>
              </a:solidFill>
            </a:endParaRPr>
          </a:p>
          <a:p>
            <a:pPr indent="0" lvl="0" marL="0" rtl="0" algn="l">
              <a:spcBef>
                <a:spcPts val="0"/>
              </a:spcBef>
              <a:spcAft>
                <a:spcPts val="1200"/>
              </a:spcAft>
              <a:buNone/>
            </a:pPr>
            <a:r>
              <a:rPr b="1" lang="en" sz="2600">
                <a:solidFill>
                  <a:srgbClr val="444444"/>
                </a:solidFill>
                <a:highlight>
                  <a:srgbClr val="FFFFFF"/>
                </a:highlight>
              </a:rPr>
              <a:t>A marketing concept places the centre of focus on the customer. All the activities that are undertaken by an organisation are done keeping the customer in mind. The organisations are more concerned about creating value propositions for the customers, which will differentiate them from the competition.</a:t>
            </a:r>
            <a:endParaRPr b="1" sz="3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ph idx="1" type="body"/>
          </p:nvPr>
        </p:nvSpPr>
        <p:spPr>
          <a:xfrm>
            <a:off x="0" y="0"/>
            <a:ext cx="9107400" cy="5193000"/>
          </a:xfrm>
          <a:prstGeom prst="rect">
            <a:avLst/>
          </a:prstGeom>
        </p:spPr>
        <p:txBody>
          <a:bodyPr anchorCtr="0" anchor="t" bIns="91425" lIns="91425" spcFirstLastPara="1" rIns="91425" wrap="square" tIns="91425">
            <a:normAutofit fontScale="92500" lnSpcReduction="20000"/>
          </a:bodyPr>
          <a:lstStyle/>
          <a:p>
            <a:pPr indent="0" lvl="0" marL="0" rtl="0" algn="l">
              <a:lnSpc>
                <a:spcPct val="161538"/>
              </a:lnSpc>
              <a:spcBef>
                <a:spcPts val="1500"/>
              </a:spcBef>
              <a:spcAft>
                <a:spcPts val="0"/>
              </a:spcAft>
              <a:buClr>
                <a:schemeClr val="dk1"/>
              </a:buClr>
              <a:buSzPct val="40904"/>
              <a:buFont typeface="Arial"/>
              <a:buNone/>
            </a:pPr>
            <a:r>
              <a:rPr b="1" lang="en" sz="2689">
                <a:solidFill>
                  <a:srgbClr val="FF0000"/>
                </a:solidFill>
                <a:highlight>
                  <a:srgbClr val="FFFFFF"/>
                </a:highlight>
              </a:rPr>
              <a:t>5.Societal Marketing Concept</a:t>
            </a:r>
            <a:endParaRPr b="1" sz="2689">
              <a:solidFill>
                <a:srgbClr val="FF0000"/>
              </a:solidFill>
              <a:highlight>
                <a:srgbClr val="FFFFFF"/>
              </a:highlight>
            </a:endParaRPr>
          </a:p>
          <a:p>
            <a:pPr indent="0" lvl="0" marL="0" rtl="0" algn="l">
              <a:lnSpc>
                <a:spcPct val="150000"/>
              </a:lnSpc>
              <a:spcBef>
                <a:spcPts val="800"/>
              </a:spcBef>
              <a:spcAft>
                <a:spcPts val="0"/>
              </a:spcAft>
              <a:buNone/>
            </a:pPr>
            <a:r>
              <a:rPr b="1" lang="en" sz="2000">
                <a:solidFill>
                  <a:srgbClr val="000000"/>
                </a:solidFill>
                <a:highlight>
                  <a:srgbClr val="FFFFFF"/>
                </a:highlight>
              </a:rPr>
              <a:t>This is the fifth and most advanced form of the marketing concept. Here the focus is on needs and wants of the customer as well as ensuring the safety of the customer and society first. It believes in giving back to society and making the world a better place for all human beings.</a:t>
            </a:r>
            <a:endParaRPr b="1" sz="2000">
              <a:solidFill>
                <a:srgbClr val="000000"/>
              </a:solidFill>
              <a:highlight>
                <a:srgbClr val="FFFFFF"/>
              </a:highlight>
            </a:endParaRPr>
          </a:p>
          <a:p>
            <a:pPr indent="0" lvl="0" marL="0" rtl="0" algn="l">
              <a:spcBef>
                <a:spcPts val="1200"/>
              </a:spcBef>
              <a:spcAft>
                <a:spcPts val="0"/>
              </a:spcAft>
              <a:buNone/>
            </a:pPr>
            <a:r>
              <a:rPr b="1" lang="en" sz="2000">
                <a:solidFill>
                  <a:srgbClr val="000000"/>
                </a:solidFill>
                <a:highlight>
                  <a:srgbClr val="F5F8FF"/>
                </a:highlight>
              </a:rPr>
              <a:t>Examples of brands and products that focus on this marketing concept include:</a:t>
            </a:r>
            <a:endParaRPr b="1" sz="2000">
              <a:solidFill>
                <a:srgbClr val="000000"/>
              </a:solidFill>
              <a:highlight>
                <a:srgbClr val="F5F8FF"/>
              </a:highlight>
            </a:endParaRPr>
          </a:p>
          <a:p>
            <a:pPr indent="-346075" lvl="0" marL="457200" rtl="0" algn="l">
              <a:spcBef>
                <a:spcPts val="1100"/>
              </a:spcBef>
              <a:spcAft>
                <a:spcPts val="0"/>
              </a:spcAft>
              <a:buClr>
                <a:srgbClr val="000000"/>
              </a:buClr>
              <a:buSzPct val="100000"/>
              <a:buChar char="●"/>
            </a:pPr>
            <a:r>
              <a:rPr b="1" lang="en" sz="2000">
                <a:solidFill>
                  <a:srgbClr val="000000"/>
                </a:solidFill>
                <a:highlight>
                  <a:srgbClr val="F5F8FF"/>
                </a:highlight>
              </a:rPr>
              <a:t>Herbivore and other beauty brands use organic ingredients and claim that their products are ethically produced and do not harm the environment</a:t>
            </a:r>
            <a:endParaRPr b="1" sz="2000">
              <a:solidFill>
                <a:srgbClr val="000000"/>
              </a:solidFill>
              <a:highlight>
                <a:srgbClr val="F5F8FF"/>
              </a:highlight>
            </a:endParaRPr>
          </a:p>
          <a:p>
            <a:pPr indent="-346075" lvl="0" marL="457200" rtl="0" algn="l">
              <a:spcBef>
                <a:spcPts val="0"/>
              </a:spcBef>
              <a:spcAft>
                <a:spcPts val="0"/>
              </a:spcAft>
              <a:buClr>
                <a:srgbClr val="000000"/>
              </a:buClr>
              <a:buSzPct val="100000"/>
              <a:buChar char="●"/>
            </a:pPr>
            <a:r>
              <a:rPr b="1" lang="en" sz="2000">
                <a:solidFill>
                  <a:srgbClr val="000000"/>
                </a:solidFill>
                <a:highlight>
                  <a:srgbClr val="F5F8FF"/>
                </a:highlight>
              </a:rPr>
              <a:t>Reformation – a clothing brand that focuses on ethically made clothing produced without harm to nature.</a:t>
            </a:r>
            <a:endParaRPr b="1" sz="2000">
              <a:solidFill>
                <a:srgbClr val="000000"/>
              </a:solidFill>
              <a:highlight>
                <a:srgbClr val="F5F8FF"/>
              </a:highlight>
            </a:endParaRPr>
          </a:p>
          <a:p>
            <a:pPr indent="0" lvl="0" marL="0" rtl="0" algn="l">
              <a:lnSpc>
                <a:spcPct val="150000"/>
              </a:lnSpc>
              <a:spcBef>
                <a:spcPts val="800"/>
              </a:spcBef>
              <a:spcAft>
                <a:spcPts val="0"/>
              </a:spcAft>
              <a:buClr>
                <a:schemeClr val="dk1"/>
              </a:buClr>
              <a:buSzPct val="91666"/>
              <a:buFont typeface="Arial"/>
              <a:buNone/>
            </a:pPr>
            <a:r>
              <a:t/>
            </a:r>
            <a:endParaRPr b="1" sz="1200">
              <a:solidFill>
                <a:srgbClr val="444444"/>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0000FF"/>
                </a:solidFill>
              </a:rPr>
              <a:t>MARKETING </a:t>
            </a:r>
            <a:r>
              <a:rPr b="1" lang="en" sz="2820">
                <a:solidFill>
                  <a:srgbClr val="0000FF"/>
                </a:solidFill>
              </a:rPr>
              <a:t>ENVIRONMENT</a:t>
            </a:r>
            <a:endParaRPr b="1" sz="2820">
              <a:solidFill>
                <a:srgbClr val="0000FF"/>
              </a:solidFill>
            </a:endParaRPr>
          </a:p>
        </p:txBody>
      </p:sp>
      <p:sp>
        <p:nvSpPr>
          <p:cNvPr id="202" name="Google Shape;202;p39"/>
          <p:cNvSpPr txBox="1"/>
          <p:nvPr>
            <p:ph idx="1" type="body"/>
          </p:nvPr>
        </p:nvSpPr>
        <p:spPr>
          <a:xfrm>
            <a:off x="0" y="498825"/>
            <a:ext cx="9144000" cy="458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solidFill>
                  <a:srgbClr val="202124"/>
                </a:solidFill>
                <a:highlight>
                  <a:srgbClr val="FFFFFF"/>
                </a:highlight>
              </a:rPr>
              <a:t>The marketing environment refers to </a:t>
            </a:r>
            <a:r>
              <a:rPr b="1" lang="en" sz="2000">
                <a:solidFill>
                  <a:srgbClr val="040C28"/>
                </a:solidFill>
              </a:rPr>
              <a:t>all internal and external factors, which directly or indirectly influence the organization's decisions related to marketing activities</a:t>
            </a:r>
            <a:r>
              <a:rPr b="1" lang="en" sz="2000">
                <a:solidFill>
                  <a:srgbClr val="202124"/>
                </a:solidFill>
                <a:highlight>
                  <a:srgbClr val="FFFFFF"/>
                </a:highlight>
              </a:rPr>
              <a:t>. Internal factors are within the control of an organization; whereas, external factors do not fall within its control.</a:t>
            </a:r>
            <a:endParaRPr b="1" sz="2300"/>
          </a:p>
        </p:txBody>
      </p:sp>
      <p:pic>
        <p:nvPicPr>
          <p:cNvPr id="203" name="Google Shape;203;p39"/>
          <p:cNvPicPr preferRelativeResize="0"/>
          <p:nvPr/>
        </p:nvPicPr>
        <p:blipFill>
          <a:blip r:embed="rId3">
            <a:alphaModFix/>
          </a:blip>
          <a:stretch>
            <a:fillRect/>
          </a:stretch>
        </p:blipFill>
        <p:spPr>
          <a:xfrm>
            <a:off x="5221100" y="2093450"/>
            <a:ext cx="3922900" cy="2994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rgbClr val="0000FF"/>
                </a:solidFill>
              </a:rPr>
              <a:t>FEATURES OF MARKETING ENVIRONMENT</a:t>
            </a:r>
            <a:endParaRPr b="1" sz="2620">
              <a:solidFill>
                <a:srgbClr val="0000FF"/>
              </a:solidFill>
            </a:endParaRPr>
          </a:p>
        </p:txBody>
      </p:sp>
      <p:sp>
        <p:nvSpPr>
          <p:cNvPr id="209" name="Google Shape;209;p40"/>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339725" lvl="0" marL="457200" rtl="0" algn="l">
              <a:spcBef>
                <a:spcPts val="0"/>
              </a:spcBef>
              <a:spcAft>
                <a:spcPts val="0"/>
              </a:spcAft>
              <a:buClr>
                <a:srgbClr val="222222"/>
              </a:buClr>
              <a:buSzPts val="1750"/>
              <a:buChar char="●"/>
            </a:pPr>
            <a:r>
              <a:rPr b="1" lang="en" sz="1750">
                <a:solidFill>
                  <a:srgbClr val="FF0000"/>
                </a:solidFill>
                <a:highlight>
                  <a:srgbClr val="FFFFFF"/>
                </a:highlight>
              </a:rPr>
              <a:t>Dynamic:</a:t>
            </a:r>
            <a:r>
              <a:rPr b="1" lang="en" sz="1750">
                <a:solidFill>
                  <a:srgbClr val="222222"/>
                </a:solidFill>
                <a:highlight>
                  <a:srgbClr val="FFFFFF"/>
                </a:highlight>
              </a:rPr>
              <a:t> We all know that nothing remains the same forever, and things change in the blink of an eye. The environment in which the company operates changes over time. There can be changes in trends, technology, laws, government policies and customer tastes.</a:t>
            </a:r>
            <a:endParaRPr b="1" sz="1750">
              <a:solidFill>
                <a:srgbClr val="222222"/>
              </a:solidFill>
              <a:highlight>
                <a:srgbClr val="FFFFFF"/>
              </a:highlight>
            </a:endParaRPr>
          </a:p>
          <a:p>
            <a:pPr indent="-339725" lvl="0" marL="457200" rtl="0" algn="l">
              <a:spcBef>
                <a:spcPts val="0"/>
              </a:spcBef>
              <a:spcAft>
                <a:spcPts val="0"/>
              </a:spcAft>
              <a:buClr>
                <a:srgbClr val="222222"/>
              </a:buClr>
              <a:buSzPts val="1750"/>
              <a:buChar char="●"/>
            </a:pPr>
            <a:r>
              <a:rPr b="1" lang="en" sz="1750">
                <a:solidFill>
                  <a:srgbClr val="FF0000"/>
                </a:solidFill>
                <a:highlight>
                  <a:srgbClr val="FFFFFF"/>
                </a:highlight>
              </a:rPr>
              <a:t>Relative:</a:t>
            </a:r>
            <a:r>
              <a:rPr b="1" lang="en" sz="1750">
                <a:solidFill>
                  <a:srgbClr val="222222"/>
                </a:solidFill>
                <a:highlight>
                  <a:srgbClr val="FFFFFF"/>
                </a:highlight>
              </a:rPr>
              <a:t> The marketing environment is relative in nature. Also, it is distinct for each organization. You might have observed that there are some products that get good responses in a particular country while they fail in another. Do you know why this happens? This is because there is a change in the marketing environment.</a:t>
            </a:r>
            <a:endParaRPr b="1" sz="1750">
              <a:solidFill>
                <a:srgbClr val="222222"/>
              </a:solidFill>
              <a:highlight>
                <a:srgbClr val="FFFFFF"/>
              </a:highlight>
            </a:endParaRPr>
          </a:p>
          <a:p>
            <a:pPr indent="-339725" lvl="0" marL="457200" rtl="0" algn="l">
              <a:spcBef>
                <a:spcPts val="0"/>
              </a:spcBef>
              <a:spcAft>
                <a:spcPts val="0"/>
              </a:spcAft>
              <a:buClr>
                <a:srgbClr val="222222"/>
              </a:buClr>
              <a:buSzPts val="1750"/>
              <a:buChar char="●"/>
            </a:pPr>
            <a:r>
              <a:rPr b="1" lang="en" sz="1750">
                <a:solidFill>
                  <a:srgbClr val="FF0000"/>
                </a:solidFill>
                <a:highlight>
                  <a:srgbClr val="FFFFFF"/>
                </a:highlight>
              </a:rPr>
              <a:t>Uncertain:</a:t>
            </a:r>
            <a:r>
              <a:rPr b="1" lang="en" sz="1750">
                <a:solidFill>
                  <a:srgbClr val="222222"/>
                </a:solidFill>
                <a:highlight>
                  <a:srgbClr val="FFFFFF"/>
                </a:highlight>
              </a:rPr>
              <a:t> The market is unpredictable, and so does the marketing environment. Even when the company closely and constantly keeps a watch on the market, it faces unexpected threats.</a:t>
            </a:r>
            <a:endParaRPr b="1" sz="1750">
              <a:solidFill>
                <a:srgbClr val="222222"/>
              </a:solidFill>
              <a:highlight>
                <a:srgbClr val="FFFFFF"/>
              </a:highlight>
            </a:endParaRPr>
          </a:p>
          <a:p>
            <a:pPr indent="-339725" lvl="0" marL="457200" rtl="0" algn="l">
              <a:spcBef>
                <a:spcPts val="0"/>
              </a:spcBef>
              <a:spcAft>
                <a:spcPts val="0"/>
              </a:spcAft>
              <a:buClr>
                <a:srgbClr val="222222"/>
              </a:buClr>
              <a:buSzPts val="1750"/>
              <a:buChar char="●"/>
            </a:pPr>
            <a:r>
              <a:rPr b="1" lang="en" sz="1750">
                <a:solidFill>
                  <a:srgbClr val="FF0000"/>
                </a:solidFill>
                <a:highlight>
                  <a:srgbClr val="FFFFFF"/>
                </a:highlight>
              </a:rPr>
              <a:t>Complex: </a:t>
            </a:r>
            <a:r>
              <a:rPr b="1" lang="en" sz="1750">
                <a:solidFill>
                  <a:srgbClr val="222222"/>
                </a:solidFill>
                <a:highlight>
                  <a:srgbClr val="FFFFFF"/>
                </a:highlight>
              </a:rPr>
              <a:t>Interaction among different forces operating in the marketing environment makes it complex.</a:t>
            </a:r>
            <a:endParaRPr b="1" sz="1750">
              <a:solidFill>
                <a:srgbClr val="222222"/>
              </a:solidFill>
              <a:highlight>
                <a:srgbClr val="FFFFFF"/>
              </a:highlight>
            </a:endParaRPr>
          </a:p>
          <a:p>
            <a:pPr indent="0" lvl="0" marL="0" rtl="0" algn="l">
              <a:spcBef>
                <a:spcPts val="2600"/>
              </a:spcBef>
              <a:spcAft>
                <a:spcPts val="1200"/>
              </a:spcAft>
              <a:buNone/>
            </a:pPr>
            <a:r>
              <a:t/>
            </a:r>
            <a:endParaRPr b="1" sz="2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1"/>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400">
                <a:solidFill>
                  <a:srgbClr val="0A0A0A"/>
                </a:solidFill>
              </a:rPr>
              <a:t>TYPES OF </a:t>
            </a:r>
            <a:r>
              <a:rPr b="1" lang="en" sz="2400">
                <a:solidFill>
                  <a:srgbClr val="0A0A0A"/>
                </a:solidFill>
              </a:rPr>
              <a:t>MARKETING</a:t>
            </a:r>
            <a:r>
              <a:rPr b="1" lang="en" sz="2400">
                <a:solidFill>
                  <a:srgbClr val="0A0A0A"/>
                </a:solidFill>
              </a:rPr>
              <a:t> ENVIRONMENT</a:t>
            </a:r>
            <a:endParaRPr b="1" sz="2400">
              <a:solidFill>
                <a:srgbClr val="0A0A0A"/>
              </a:solidFill>
            </a:endParaRPr>
          </a:p>
          <a:p>
            <a:pPr indent="0" lvl="0" marL="457200" rtl="0" algn="l">
              <a:spcBef>
                <a:spcPts val="0"/>
              </a:spcBef>
              <a:spcAft>
                <a:spcPts val="0"/>
              </a:spcAft>
              <a:buNone/>
            </a:pPr>
            <a:r>
              <a:t/>
            </a:r>
            <a:endParaRPr b="1" sz="1700">
              <a:solidFill>
                <a:srgbClr val="0A0A0A"/>
              </a:solidFill>
            </a:endParaRPr>
          </a:p>
          <a:p>
            <a:pPr indent="0" lvl="0" marL="0" rtl="0" algn="l">
              <a:spcBef>
                <a:spcPts val="0"/>
              </a:spcBef>
              <a:spcAft>
                <a:spcPts val="0"/>
              </a:spcAft>
              <a:buNone/>
            </a:pPr>
            <a:r>
              <a:rPr b="1" lang="en" sz="1700">
                <a:solidFill>
                  <a:srgbClr val="FF0000"/>
                </a:solidFill>
              </a:rPr>
              <a:t>1.Internal marketing environment</a:t>
            </a:r>
            <a:r>
              <a:rPr lang="en" sz="1700">
                <a:solidFill>
                  <a:srgbClr val="FF0000"/>
                </a:solidFill>
              </a:rPr>
              <a:t>: </a:t>
            </a:r>
            <a:r>
              <a:rPr lang="en" sz="1700">
                <a:solidFill>
                  <a:srgbClr val="0A0A0A"/>
                </a:solidFill>
              </a:rPr>
              <a:t>Marketing professionals work with the resources, company values, systems and processes that exist within a company. These influence the tasks that a company's marketing and advertising teams complete and how effectively they can create campaigns and content to be competitive in a market.These </a:t>
            </a:r>
            <a:r>
              <a:rPr lang="en" sz="1700">
                <a:solidFill>
                  <a:srgbClr val="0A0A0A"/>
                </a:solidFill>
              </a:rPr>
              <a:t>factors</a:t>
            </a:r>
            <a:r>
              <a:rPr lang="en" sz="1700">
                <a:solidFill>
                  <a:srgbClr val="0A0A0A"/>
                </a:solidFill>
              </a:rPr>
              <a:t> are within an organization</a:t>
            </a:r>
            <a:endParaRPr sz="1700">
              <a:solidFill>
                <a:srgbClr val="0A0A0A"/>
              </a:solidFill>
            </a:endParaRPr>
          </a:p>
          <a:p>
            <a:pPr indent="0" lvl="0" marL="0" rtl="0" algn="l">
              <a:spcBef>
                <a:spcPts val="0"/>
              </a:spcBef>
              <a:spcAft>
                <a:spcPts val="1200"/>
              </a:spcAft>
              <a:buNone/>
            </a:pPr>
            <a:r>
              <a:t/>
            </a:r>
            <a:endParaRPr b="1" sz="1700">
              <a:solidFill>
                <a:srgbClr val="0A0A0A"/>
              </a:solidFill>
            </a:endParaRPr>
          </a:p>
        </p:txBody>
      </p:sp>
      <p:pic>
        <p:nvPicPr>
          <p:cNvPr id="215" name="Google Shape;215;p41"/>
          <p:cNvPicPr preferRelativeResize="0"/>
          <p:nvPr/>
        </p:nvPicPr>
        <p:blipFill>
          <a:blip r:embed="rId3">
            <a:alphaModFix/>
          </a:blip>
          <a:stretch>
            <a:fillRect/>
          </a:stretch>
        </p:blipFill>
        <p:spPr>
          <a:xfrm>
            <a:off x="5279375" y="2027025"/>
            <a:ext cx="3214400" cy="3116475"/>
          </a:xfrm>
          <a:prstGeom prst="rect">
            <a:avLst/>
          </a:prstGeom>
          <a:noFill/>
          <a:ln>
            <a:noFill/>
          </a:ln>
        </p:spPr>
      </p:pic>
      <p:sp>
        <p:nvSpPr>
          <p:cNvPr id="216" name="Google Shape;216;p41"/>
          <p:cNvSpPr txBox="1"/>
          <p:nvPr/>
        </p:nvSpPr>
        <p:spPr>
          <a:xfrm>
            <a:off x="3757050" y="3529325"/>
            <a:ext cx="1578900" cy="7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factors are-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100"/>
            <a:ext cx="85206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solidFill>
                  <a:srgbClr val="0A0A0A"/>
                </a:solidFill>
                <a:highlight>
                  <a:srgbClr val="FFFFFF"/>
                </a:highlight>
              </a:rPr>
              <a:t>According to the American Marketing Association (AMA), marketing is “the performance of business activities that direct the flow of goods and services from producer to consumer or user.”</a:t>
            </a:r>
            <a:endParaRPr b="1" sz="2300">
              <a:solidFill>
                <a:srgbClr val="0A0A0A"/>
              </a:solidFill>
              <a:highlight>
                <a:srgbClr val="FFFFFF"/>
              </a:highlight>
            </a:endParaRPr>
          </a:p>
          <a:p>
            <a:pPr indent="0" lvl="0" marL="0" rtl="0" algn="l">
              <a:spcBef>
                <a:spcPts val="1500"/>
              </a:spcBef>
              <a:spcAft>
                <a:spcPts val="0"/>
              </a:spcAft>
              <a:buClr>
                <a:schemeClr val="dk1"/>
              </a:buClr>
              <a:buSzPts val="1100"/>
              <a:buFont typeface="Arial"/>
              <a:buNone/>
            </a:pPr>
            <a:r>
              <a:t/>
            </a:r>
            <a:endParaRPr b="1" sz="2300">
              <a:solidFill>
                <a:srgbClr val="0A0A0A"/>
              </a:solidFill>
              <a:highlight>
                <a:srgbClr val="FFFFFF"/>
              </a:highlight>
            </a:endParaRPr>
          </a:p>
          <a:p>
            <a:pPr indent="0" lvl="0" marL="0" rtl="0" algn="l">
              <a:spcBef>
                <a:spcPts val="1500"/>
              </a:spcBef>
              <a:spcAft>
                <a:spcPts val="0"/>
              </a:spcAft>
              <a:buClr>
                <a:schemeClr val="dk1"/>
              </a:buClr>
              <a:buSzPts val="1100"/>
              <a:buFont typeface="Arial"/>
              <a:buNone/>
            </a:pPr>
            <a:r>
              <a:rPr b="1" lang="en" sz="2300">
                <a:solidFill>
                  <a:srgbClr val="0A0A0A"/>
                </a:solidFill>
                <a:highlight>
                  <a:srgbClr val="FFFFFF"/>
                </a:highlight>
              </a:rPr>
              <a:t>As per Philip Kotler, “Marketing is a social and managerial process by which individuals and groups obtain what they need and want through creating and exchanging products and value with other.”</a:t>
            </a:r>
            <a:endParaRPr b="1" sz="2300">
              <a:solidFill>
                <a:srgbClr val="0A0A0A"/>
              </a:solidFill>
              <a:highlight>
                <a:srgbClr val="FFFFFF"/>
              </a:highlight>
            </a:endParaRPr>
          </a:p>
          <a:p>
            <a:pPr indent="0" lvl="0" marL="0" rtl="0" algn="l">
              <a:spcBef>
                <a:spcPts val="15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2"/>
          <p:cNvSpPr txBox="1"/>
          <p:nvPr>
            <p:ph idx="1" type="body"/>
          </p:nvPr>
        </p:nvSpPr>
        <p:spPr>
          <a:xfrm>
            <a:off x="0" y="0"/>
            <a:ext cx="9144000" cy="5143500"/>
          </a:xfrm>
          <a:prstGeom prst="rect">
            <a:avLst/>
          </a:prstGeom>
        </p:spPr>
        <p:txBody>
          <a:bodyPr anchorCtr="0" anchor="t" bIns="91425" lIns="91425" spcFirstLastPara="1" rIns="91425" wrap="square" tIns="91425">
            <a:normAutofit fontScale="47500"/>
          </a:bodyPr>
          <a:lstStyle/>
          <a:p>
            <a:pPr indent="0" lvl="0" marL="0" rtl="0" algn="l">
              <a:lnSpc>
                <a:spcPct val="140000"/>
              </a:lnSpc>
              <a:spcBef>
                <a:spcPts val="0"/>
              </a:spcBef>
              <a:spcAft>
                <a:spcPts val="0"/>
              </a:spcAft>
              <a:buClr>
                <a:schemeClr val="dk1"/>
              </a:buClr>
              <a:buSzPct val="39169"/>
              <a:buFont typeface="Arial"/>
              <a:buNone/>
            </a:pPr>
            <a:r>
              <a:rPr b="1" lang="en" sz="2808">
                <a:solidFill>
                  <a:srgbClr val="FF0000"/>
                </a:solidFill>
                <a:highlight>
                  <a:srgbClr val="FFFFFF"/>
                </a:highlight>
              </a:rPr>
              <a:t>2.External Environment-</a:t>
            </a:r>
            <a:r>
              <a:rPr b="1" lang="en" sz="2358">
                <a:solidFill>
                  <a:srgbClr val="222222"/>
                </a:solidFill>
                <a:highlight>
                  <a:srgbClr val="FFFFFF"/>
                </a:highlight>
              </a:rPr>
              <a:t>It is concerned with everything that takes place outside the firm. The external environment of the firm has two further divisions:</a:t>
            </a:r>
            <a:endParaRPr b="1" sz="2358">
              <a:solidFill>
                <a:srgbClr val="222222"/>
              </a:solidFill>
              <a:highlight>
                <a:srgbClr val="FFFFFF"/>
              </a:highlight>
            </a:endParaRPr>
          </a:p>
          <a:p>
            <a:pPr indent="0" lvl="0" marL="0" rtl="0" algn="l">
              <a:lnSpc>
                <a:spcPct val="140000"/>
              </a:lnSpc>
              <a:spcBef>
                <a:spcPts val="1200"/>
              </a:spcBef>
              <a:spcAft>
                <a:spcPts val="0"/>
              </a:spcAft>
              <a:buClr>
                <a:schemeClr val="dk1"/>
              </a:buClr>
              <a:buSzPct val="43854"/>
              <a:buFont typeface="Arial"/>
              <a:buNone/>
            </a:pPr>
            <a:r>
              <a:rPr b="1" lang="en" sz="2508">
                <a:solidFill>
                  <a:srgbClr val="B45F06"/>
                </a:solidFill>
                <a:highlight>
                  <a:srgbClr val="FFFFFF"/>
                </a:highlight>
              </a:rPr>
              <a:t>a.Micro Environment</a:t>
            </a:r>
            <a:endParaRPr b="1" sz="2508">
              <a:solidFill>
                <a:srgbClr val="B45F06"/>
              </a:solidFill>
              <a:highlight>
                <a:srgbClr val="FFFFFF"/>
              </a:highlight>
            </a:endParaRPr>
          </a:p>
          <a:p>
            <a:pPr indent="0" lvl="0" marL="0" rtl="0" algn="l">
              <a:spcBef>
                <a:spcPts val="1200"/>
              </a:spcBef>
              <a:spcAft>
                <a:spcPts val="0"/>
              </a:spcAft>
              <a:buNone/>
            </a:pPr>
            <a:r>
              <a:rPr b="1" lang="en" sz="2758">
                <a:solidFill>
                  <a:srgbClr val="000000"/>
                </a:solidFill>
                <a:highlight>
                  <a:srgbClr val="FFFFFF"/>
                </a:highlight>
              </a:rPr>
              <a:t>It includes all factors closely associated with the operations and influences its functioning.These factors are controllable to some extent. The factors are as follows….</a:t>
            </a:r>
            <a:endParaRPr b="1" sz="2758">
              <a:solidFill>
                <a:srgbClr val="000000"/>
              </a:solidFill>
              <a:highlight>
                <a:srgbClr val="FFFFFF"/>
              </a:highlight>
            </a:endParaRPr>
          </a:p>
          <a:p>
            <a:pPr indent="0" lvl="0" marL="457200" rtl="0" algn="l">
              <a:spcBef>
                <a:spcPts val="2000"/>
              </a:spcBef>
              <a:spcAft>
                <a:spcPts val="0"/>
              </a:spcAft>
              <a:buNone/>
            </a:pPr>
            <a:r>
              <a:rPr b="1" lang="en" sz="2991">
                <a:solidFill>
                  <a:srgbClr val="FF00FF"/>
                </a:solidFill>
                <a:highlight>
                  <a:srgbClr val="FFFFFF"/>
                </a:highlight>
              </a:rPr>
              <a:t>Customers:</a:t>
            </a:r>
            <a:r>
              <a:rPr b="1" lang="en" sz="2991">
                <a:solidFill>
                  <a:srgbClr val="222222"/>
                </a:solidFill>
                <a:highlight>
                  <a:srgbClr val="FFFFFF"/>
                </a:highlight>
              </a:rPr>
              <a:t> Every business revolves around fulfilling the customer’s needs and wants. Thus, each marketing strategy is customer oriented. It focuses on understanding the need of the customers and offering the best product that fulfils their needs.</a:t>
            </a:r>
            <a:endParaRPr b="1" sz="2991">
              <a:solidFill>
                <a:srgbClr val="222222"/>
              </a:solidFill>
              <a:highlight>
                <a:srgbClr val="FFFFFF"/>
              </a:highlight>
            </a:endParaRPr>
          </a:p>
          <a:p>
            <a:pPr indent="0" lvl="0" marL="457200" rtl="0" algn="l">
              <a:spcBef>
                <a:spcPts val="2600"/>
              </a:spcBef>
              <a:spcAft>
                <a:spcPts val="0"/>
              </a:spcAft>
              <a:buNone/>
            </a:pPr>
            <a:r>
              <a:rPr b="1" lang="en" sz="2991">
                <a:solidFill>
                  <a:srgbClr val="FF00FF"/>
                </a:solidFill>
                <a:highlight>
                  <a:srgbClr val="FFFFFF"/>
                </a:highlight>
              </a:rPr>
              <a:t>Employees: </a:t>
            </a:r>
            <a:r>
              <a:rPr b="1" lang="en" sz="2991">
                <a:solidFill>
                  <a:srgbClr val="222222"/>
                </a:solidFill>
                <a:highlight>
                  <a:srgbClr val="FFFFFF"/>
                </a:highlight>
              </a:rPr>
              <a:t>They are the lifeblood of a business. This is because they contribute significantly to its success.</a:t>
            </a:r>
            <a:r>
              <a:rPr b="1" lang="en" sz="2991">
                <a:solidFill>
                  <a:srgbClr val="222222"/>
                </a:solidFill>
                <a:highlight>
                  <a:srgbClr val="FFFFFF"/>
                </a:highlight>
              </a:rPr>
              <a:t> </a:t>
            </a:r>
            <a:r>
              <a:rPr b="1" lang="en" sz="2991">
                <a:solidFill>
                  <a:srgbClr val="222222"/>
                </a:solidFill>
                <a:highlight>
                  <a:srgbClr val="FFFFFF"/>
                </a:highlight>
              </a:rPr>
              <a:t>They are the ones who can make or break the company. Thus, Training &amp; Development is crucial to impart marketing skills to an individual.</a:t>
            </a:r>
            <a:endParaRPr b="1" sz="2991">
              <a:solidFill>
                <a:srgbClr val="222222"/>
              </a:solidFill>
              <a:highlight>
                <a:srgbClr val="FFFFFF"/>
              </a:highlight>
            </a:endParaRPr>
          </a:p>
          <a:p>
            <a:pPr indent="0" lvl="0" marL="0" rtl="0" algn="l">
              <a:spcBef>
                <a:spcPts val="2600"/>
              </a:spcBef>
              <a:spcAft>
                <a:spcPts val="0"/>
              </a:spcAft>
              <a:buNone/>
            </a:pPr>
            <a:r>
              <a:t/>
            </a:r>
            <a:endParaRPr b="1" sz="1750">
              <a:solidFill>
                <a:srgbClr val="000000"/>
              </a:solidFill>
              <a:highlight>
                <a:srgbClr val="FFFFFF"/>
              </a:highlight>
            </a:endParaRPr>
          </a:p>
          <a:p>
            <a:pPr indent="0" lvl="0" marL="0" rtl="0" algn="l">
              <a:spcBef>
                <a:spcPts val="2000"/>
              </a:spcBef>
              <a:spcAft>
                <a:spcPts val="0"/>
              </a:spcAft>
              <a:buClr>
                <a:schemeClr val="dk1"/>
              </a:buClr>
              <a:buSzPct val="75862"/>
              <a:buFont typeface="Arial"/>
              <a:buNone/>
            </a:pPr>
            <a:r>
              <a:t/>
            </a:r>
            <a:endParaRPr sz="1450">
              <a:solidFill>
                <a:srgbClr val="000000"/>
              </a:solidFill>
              <a:highlight>
                <a:srgbClr val="FFFFFF"/>
              </a:highlight>
            </a:endParaRPr>
          </a:p>
          <a:p>
            <a:pPr indent="0" lvl="0" marL="0" rtl="0" algn="l">
              <a:spcBef>
                <a:spcPts val="20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3"/>
          <p:cNvSpPr txBox="1"/>
          <p:nvPr>
            <p:ph idx="1" type="body"/>
          </p:nvPr>
        </p:nvSpPr>
        <p:spPr>
          <a:xfrm>
            <a:off x="0" y="0"/>
            <a:ext cx="9078900" cy="51435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sz="2137">
                <a:solidFill>
                  <a:srgbClr val="FF00FF"/>
                </a:solidFill>
                <a:highlight>
                  <a:srgbClr val="FFFFFF"/>
                </a:highlight>
              </a:rPr>
              <a:t>Suppliers:</a:t>
            </a:r>
            <a:r>
              <a:rPr b="1" lang="en" sz="2137">
                <a:solidFill>
                  <a:srgbClr val="222222"/>
                </a:solidFill>
                <a:highlight>
                  <a:srgbClr val="FFFFFF"/>
                </a:highlight>
              </a:rPr>
              <a:t> They are the party from whom the firm purchases material. Using the material, the firm produces finished goods. Hence, they are very important for the organization. It is pertinent to identify the suppliers existing in the market and choose the best that fulfils the firm’s requirements.</a:t>
            </a:r>
            <a:endParaRPr b="1" sz="2137">
              <a:solidFill>
                <a:srgbClr val="222222"/>
              </a:solidFill>
              <a:highlight>
                <a:srgbClr val="FFFFFF"/>
              </a:highlight>
            </a:endParaRPr>
          </a:p>
          <a:p>
            <a:pPr indent="0" lvl="0" marL="0" rtl="0" algn="l">
              <a:spcBef>
                <a:spcPts val="2600"/>
              </a:spcBef>
              <a:spcAft>
                <a:spcPts val="0"/>
              </a:spcAft>
              <a:buNone/>
            </a:pPr>
            <a:r>
              <a:rPr b="1" lang="en" sz="2181">
                <a:solidFill>
                  <a:srgbClr val="FF00FF"/>
                </a:solidFill>
                <a:highlight>
                  <a:srgbClr val="FFFFFF"/>
                </a:highlight>
              </a:rPr>
              <a:t>Channel partners/Intermediaries:</a:t>
            </a:r>
            <a:r>
              <a:rPr b="1" lang="en" sz="2181">
                <a:solidFill>
                  <a:srgbClr val="222222"/>
                </a:solidFill>
                <a:highlight>
                  <a:srgbClr val="FFFFFF"/>
                </a:highlight>
              </a:rPr>
              <a:t> Retailers and distributors are important to the success of marketing operations. As they are in touch with customers, they can give suggestions about customers’ demand for a product and its services. Also, they are the ones who remain updated about the increase or decrease in sales.</a:t>
            </a:r>
            <a:endParaRPr b="1" sz="2181">
              <a:solidFill>
                <a:srgbClr val="222222"/>
              </a:solidFill>
              <a:highlight>
                <a:srgbClr val="FFFFFF"/>
              </a:highlight>
            </a:endParaRPr>
          </a:p>
          <a:p>
            <a:pPr indent="0" lvl="0" marL="0" rtl="0" algn="l">
              <a:spcBef>
                <a:spcPts val="2600"/>
              </a:spcBef>
              <a:spcAft>
                <a:spcPts val="0"/>
              </a:spcAft>
              <a:buNone/>
            </a:pPr>
            <a:r>
              <a:rPr b="1" lang="en" sz="1882">
                <a:solidFill>
                  <a:srgbClr val="FF00FF"/>
                </a:solidFill>
                <a:highlight>
                  <a:srgbClr val="FFFFFF"/>
                </a:highlight>
              </a:rPr>
              <a:t>Competitors:</a:t>
            </a:r>
            <a:r>
              <a:rPr b="1" lang="en" sz="1882">
                <a:solidFill>
                  <a:srgbClr val="222222"/>
                </a:solidFill>
                <a:highlight>
                  <a:srgbClr val="FFFFFF"/>
                </a:highlight>
              </a:rPr>
              <a:t> We all know that competition leads to success. Keeping a close watch on competitors enables a company to design its marketing strategy accordingly.</a:t>
            </a:r>
            <a:endParaRPr b="1" sz="1882">
              <a:solidFill>
                <a:srgbClr val="222222"/>
              </a:solidFill>
              <a:highlight>
                <a:srgbClr val="FFFFFF"/>
              </a:highlight>
            </a:endParaRPr>
          </a:p>
          <a:p>
            <a:pPr indent="0" lvl="0" marL="0" rtl="0" algn="l">
              <a:spcBef>
                <a:spcPts val="2600"/>
              </a:spcBef>
              <a:spcAft>
                <a:spcPts val="0"/>
              </a:spcAft>
              <a:buNone/>
            </a:pPr>
            <a:r>
              <a:rPr b="1" lang="en" sz="1882">
                <a:solidFill>
                  <a:srgbClr val="FF00FF"/>
                </a:solidFill>
                <a:highlight>
                  <a:srgbClr val="FFFFFF"/>
                </a:highlight>
              </a:rPr>
              <a:t>Shareholders:</a:t>
            </a:r>
            <a:r>
              <a:rPr b="1" lang="en" sz="1882">
                <a:solidFill>
                  <a:srgbClr val="222222"/>
                </a:solidFill>
                <a:highlight>
                  <a:srgbClr val="FFFFFF"/>
                </a:highlight>
              </a:rPr>
              <a:t> They are the owners of the company. Every firm has an objective of maximizing its shareholder’s wealth. Thus, marketing activities should be undertaken keeping in mind the returns to shareholders.</a:t>
            </a:r>
            <a:endParaRPr b="1" sz="1882">
              <a:solidFill>
                <a:srgbClr val="222222"/>
              </a:solidFill>
              <a:highlight>
                <a:srgbClr val="FFFFFF"/>
              </a:highlight>
            </a:endParaRPr>
          </a:p>
          <a:p>
            <a:pPr indent="0" lvl="0" marL="0" rtl="0" algn="l">
              <a:spcBef>
                <a:spcPts val="2600"/>
              </a:spcBef>
              <a:spcAft>
                <a:spcPts val="1200"/>
              </a:spcAft>
              <a:buNone/>
            </a:pPr>
            <a:r>
              <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4"/>
          <p:cNvSpPr txBox="1"/>
          <p:nvPr>
            <p:ph idx="1" type="body"/>
          </p:nvPr>
        </p:nvSpPr>
        <p:spPr>
          <a:xfrm>
            <a:off x="0" y="25"/>
            <a:ext cx="9144000" cy="5143500"/>
          </a:xfrm>
          <a:prstGeom prst="rect">
            <a:avLst/>
          </a:prstGeom>
        </p:spPr>
        <p:txBody>
          <a:bodyPr anchorCtr="0" anchor="t" bIns="91425" lIns="91425" spcFirstLastPara="1" rIns="91425" wrap="square" tIns="91425">
            <a:normAutofit lnSpcReduction="10000"/>
          </a:bodyPr>
          <a:lstStyle/>
          <a:p>
            <a:pPr indent="0" lvl="0" marL="0" rtl="0" algn="l">
              <a:lnSpc>
                <a:spcPct val="140000"/>
              </a:lnSpc>
              <a:spcBef>
                <a:spcPts val="0"/>
              </a:spcBef>
              <a:spcAft>
                <a:spcPts val="0"/>
              </a:spcAft>
              <a:buNone/>
            </a:pPr>
            <a:r>
              <a:rPr b="1" lang="en" sz="1500">
                <a:solidFill>
                  <a:srgbClr val="E69138"/>
                </a:solidFill>
                <a:highlight>
                  <a:srgbClr val="FFFFFF"/>
                </a:highlight>
              </a:rPr>
              <a:t>b.Macro Environment </a:t>
            </a:r>
            <a:r>
              <a:rPr b="1" lang="en" sz="1550">
                <a:solidFill>
                  <a:srgbClr val="222222"/>
                </a:solidFill>
                <a:highlight>
                  <a:srgbClr val="FFFFFF"/>
                </a:highlight>
              </a:rPr>
              <a:t>It includes all those factors that exist outside the organization. Hence, they can not be controlled. These factors majorly include Social, Economic, Technological Forces, and Political and Legal Influences.</a:t>
            </a:r>
            <a:endParaRPr b="1" sz="1550">
              <a:solidFill>
                <a:srgbClr val="222222"/>
              </a:solidFill>
              <a:highlight>
                <a:srgbClr val="FFFFFF"/>
              </a:highlight>
            </a:endParaRPr>
          </a:p>
          <a:p>
            <a:pPr indent="-327025" lvl="0" marL="457200" rtl="0" algn="l">
              <a:spcBef>
                <a:spcPts val="1200"/>
              </a:spcBef>
              <a:spcAft>
                <a:spcPts val="0"/>
              </a:spcAft>
              <a:buClr>
                <a:srgbClr val="0A0A0A"/>
              </a:buClr>
              <a:buSzPts val="1550"/>
              <a:buChar char="●"/>
            </a:pPr>
            <a:r>
              <a:rPr b="1" lang="en" sz="1550">
                <a:solidFill>
                  <a:srgbClr val="FF00FF"/>
                </a:solidFill>
                <a:highlight>
                  <a:srgbClr val="FFFFFF"/>
                </a:highlight>
              </a:rPr>
              <a:t>Political and Legal Factors: </a:t>
            </a:r>
            <a:r>
              <a:rPr b="1" lang="en" sz="1550">
                <a:solidFill>
                  <a:srgbClr val="0A0A0A"/>
                </a:solidFill>
                <a:highlight>
                  <a:srgbClr val="FFFFFF"/>
                </a:highlight>
              </a:rPr>
              <a:t>With the change in political parties, several changes are seen in the market. They can be in terms of trade, taxes, duties, codes and practices, market regulations, etc. So the firm has to follow all these changes. Further, the violation of this could penalize its business operations.</a:t>
            </a:r>
            <a:endParaRPr b="1" sz="1550">
              <a:solidFill>
                <a:srgbClr val="0A0A0A"/>
              </a:solidFill>
              <a:highlight>
                <a:srgbClr val="FFFFFF"/>
              </a:highlight>
            </a:endParaRPr>
          </a:p>
          <a:p>
            <a:pPr indent="0" lvl="0" marL="0" rtl="0" algn="l">
              <a:spcBef>
                <a:spcPts val="2600"/>
              </a:spcBef>
              <a:spcAft>
                <a:spcPts val="0"/>
              </a:spcAft>
              <a:buNone/>
            </a:pPr>
            <a:r>
              <a:t/>
            </a:r>
            <a:endParaRPr b="1" sz="1550">
              <a:solidFill>
                <a:srgbClr val="FF00FF"/>
              </a:solidFill>
              <a:highlight>
                <a:srgbClr val="FFFFFF"/>
              </a:highlight>
            </a:endParaRPr>
          </a:p>
          <a:p>
            <a:pPr indent="-327025" lvl="0" marL="457200" rtl="0" algn="l">
              <a:spcBef>
                <a:spcPts val="2600"/>
              </a:spcBef>
              <a:spcAft>
                <a:spcPts val="0"/>
              </a:spcAft>
              <a:buClr>
                <a:srgbClr val="222222"/>
              </a:buClr>
              <a:buSzPts val="1550"/>
              <a:buChar char="●"/>
            </a:pPr>
            <a:r>
              <a:rPr b="1" lang="en" sz="1550">
                <a:solidFill>
                  <a:srgbClr val="FF00FF"/>
                </a:solidFill>
                <a:highlight>
                  <a:srgbClr val="FFFFFF"/>
                </a:highlight>
              </a:rPr>
              <a:t>Economic Factors:</a:t>
            </a:r>
            <a:r>
              <a:rPr b="1" lang="en" sz="1550">
                <a:solidFill>
                  <a:srgbClr val="222222"/>
                </a:solidFill>
                <a:highlight>
                  <a:srgbClr val="FFFFFF"/>
                </a:highlight>
              </a:rPr>
              <a:t> Every business operates in the economy. Therefore, it is affected by the different phases it is undergoing. In the case of a recession, the marketing practices should be different from what is followed during the inflation period.</a:t>
            </a:r>
            <a:endParaRPr b="1" sz="1550">
              <a:solidFill>
                <a:srgbClr val="222222"/>
              </a:solidFill>
              <a:highlight>
                <a:srgbClr val="FFFFFF"/>
              </a:highlight>
            </a:endParaRPr>
          </a:p>
          <a:p>
            <a:pPr indent="0" lvl="0" marL="0" rtl="0" algn="l">
              <a:lnSpc>
                <a:spcPct val="140000"/>
              </a:lnSpc>
              <a:spcBef>
                <a:spcPts val="2600"/>
              </a:spcBef>
              <a:spcAft>
                <a:spcPts val="0"/>
              </a:spcAft>
              <a:buClr>
                <a:schemeClr val="dk1"/>
              </a:buClr>
              <a:buSzPts val="1100"/>
              <a:buFont typeface="Arial"/>
              <a:buNone/>
            </a:pPr>
            <a:r>
              <a:t/>
            </a:r>
            <a:endParaRPr b="1" sz="1550">
              <a:solidFill>
                <a:srgbClr val="222222"/>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5"/>
          <p:cNvSpPr txBox="1"/>
          <p:nvPr>
            <p:ph idx="1" type="body"/>
          </p:nvPr>
        </p:nvSpPr>
        <p:spPr>
          <a:xfrm>
            <a:off x="311700" y="-60950"/>
            <a:ext cx="8520600" cy="46299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Clr>
                <a:srgbClr val="222222"/>
              </a:buClr>
              <a:buSzPts val="1450"/>
              <a:buChar char="●"/>
            </a:pPr>
            <a:r>
              <a:rPr b="1" lang="en" sz="1450">
                <a:solidFill>
                  <a:srgbClr val="FF00FF"/>
                </a:solidFill>
                <a:highlight>
                  <a:srgbClr val="FFFFFF"/>
                </a:highlight>
              </a:rPr>
              <a:t>Social Factors:</a:t>
            </a:r>
            <a:r>
              <a:rPr b="1" lang="en" sz="1450">
                <a:solidFill>
                  <a:srgbClr val="222222"/>
                </a:solidFill>
                <a:highlight>
                  <a:srgbClr val="FFFFFF"/>
                </a:highlight>
              </a:rPr>
              <a:t> Since a business operates in a society and so, it has some responsibility. It must follow marketing practices that do not harm the sentiments of people. Also, companies must invest in the welfare of the general people. They can do so by constructing public conveniences and parks, sponsoring education, etc.</a:t>
            </a:r>
            <a:endParaRPr b="1" sz="1450">
              <a:solidFill>
                <a:srgbClr val="222222"/>
              </a:solidFill>
              <a:highlight>
                <a:srgbClr val="FFFFFF"/>
              </a:highlight>
            </a:endParaRPr>
          </a:p>
          <a:p>
            <a:pPr indent="0" lvl="0" marL="0" rtl="0" algn="l">
              <a:spcBef>
                <a:spcPts val="2600"/>
              </a:spcBef>
              <a:spcAft>
                <a:spcPts val="0"/>
              </a:spcAft>
              <a:buNone/>
            </a:pPr>
            <a:r>
              <a:t/>
            </a:r>
            <a:endParaRPr b="1" sz="1450">
              <a:solidFill>
                <a:srgbClr val="222222"/>
              </a:solidFill>
              <a:highlight>
                <a:srgbClr val="FFFFFF"/>
              </a:highlight>
            </a:endParaRPr>
          </a:p>
          <a:p>
            <a:pPr indent="0" lvl="0" marL="0" rtl="0" algn="l">
              <a:spcBef>
                <a:spcPts val="2600"/>
              </a:spcBef>
              <a:spcAft>
                <a:spcPts val="0"/>
              </a:spcAft>
              <a:buNone/>
            </a:pPr>
            <a:r>
              <a:t/>
            </a:r>
            <a:endParaRPr b="1" sz="1450">
              <a:solidFill>
                <a:srgbClr val="222222"/>
              </a:solidFill>
              <a:highlight>
                <a:srgbClr val="FFFFFF"/>
              </a:highlight>
            </a:endParaRPr>
          </a:p>
          <a:p>
            <a:pPr indent="-320675" lvl="0" marL="457200" rtl="0" algn="l">
              <a:spcBef>
                <a:spcPts val="2600"/>
              </a:spcBef>
              <a:spcAft>
                <a:spcPts val="0"/>
              </a:spcAft>
              <a:buClr>
                <a:srgbClr val="222222"/>
              </a:buClr>
              <a:buSzPts val="1450"/>
              <a:buChar char="●"/>
            </a:pPr>
            <a:r>
              <a:rPr b="1" lang="en" sz="1450">
                <a:solidFill>
                  <a:srgbClr val="FF00FF"/>
                </a:solidFill>
                <a:highlight>
                  <a:srgbClr val="FFFFFF"/>
                </a:highlight>
              </a:rPr>
              <a:t>Technological Factors: </a:t>
            </a:r>
            <a:r>
              <a:rPr b="1" lang="en" sz="1450">
                <a:solidFill>
                  <a:srgbClr val="222222"/>
                </a:solidFill>
                <a:highlight>
                  <a:srgbClr val="FFFFFF"/>
                </a:highlight>
              </a:rPr>
              <a:t>Technology is everchanging. So, the firms have to keep themselves updated so customers’ needs can be met more precisely. The company can also integrate state-of-the-art technology in the production of goods. This will lead to a reduction in the cost</a:t>
            </a:r>
            <a:endParaRPr b="1" sz="1450">
              <a:solidFill>
                <a:srgbClr val="222222"/>
              </a:solidFill>
              <a:highlight>
                <a:srgbClr val="FFFFFF"/>
              </a:highlight>
            </a:endParaRPr>
          </a:p>
          <a:p>
            <a:pPr indent="0" lvl="0" marL="0" rtl="0" algn="l">
              <a:spcBef>
                <a:spcPts val="2600"/>
              </a:spcBef>
              <a:spcAft>
                <a:spcPts val="1200"/>
              </a:spcAft>
              <a:buNone/>
            </a:pPr>
            <a:r>
              <a:t/>
            </a:r>
            <a:endParaRPr b="1" sz="1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WHAT IS MARKETING MIX</a:t>
            </a:r>
            <a:endParaRPr b="1">
              <a:solidFill>
                <a:srgbClr val="0000FF"/>
              </a:solidFill>
            </a:endParaRPr>
          </a:p>
        </p:txBody>
      </p:sp>
      <p:sp>
        <p:nvSpPr>
          <p:cNvPr id="242" name="Google Shape;242;p46"/>
          <p:cNvSpPr txBox="1"/>
          <p:nvPr>
            <p:ph idx="1" type="body"/>
          </p:nvPr>
        </p:nvSpPr>
        <p:spPr>
          <a:xfrm>
            <a:off x="0" y="499250"/>
            <a:ext cx="9144000" cy="4644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b="1" lang="en" sz="1950">
                <a:solidFill>
                  <a:srgbClr val="111111"/>
                </a:solidFill>
                <a:highlight>
                  <a:srgbClr val="FFFFFF"/>
                </a:highlight>
              </a:rPr>
              <a:t>The four Ps are the key considerations that must be thoughtfully reviewed and wisely implemented in order to successfully market a product or service. They are product, price, place, and promotion.</a:t>
            </a:r>
            <a:endParaRPr b="1" sz="1950">
              <a:solidFill>
                <a:srgbClr val="111111"/>
              </a:solidFill>
              <a:highlight>
                <a:srgbClr val="FFFFFF"/>
              </a:highlight>
            </a:endParaRPr>
          </a:p>
          <a:p>
            <a:pPr indent="0" lvl="0" marL="0" rtl="0" algn="l">
              <a:spcBef>
                <a:spcPts val="2100"/>
              </a:spcBef>
              <a:spcAft>
                <a:spcPts val="0"/>
              </a:spcAft>
              <a:buClr>
                <a:schemeClr val="dk1"/>
              </a:buClr>
              <a:buSzPts val="1100"/>
              <a:buFont typeface="Arial"/>
              <a:buNone/>
            </a:pPr>
            <a:r>
              <a:rPr b="1" lang="en" sz="1950">
                <a:solidFill>
                  <a:srgbClr val="111111"/>
                </a:solidFill>
                <a:highlight>
                  <a:srgbClr val="FFFFFF"/>
                </a:highlight>
              </a:rPr>
              <a:t>The four Ps are often referred to as the marketing mix. They encompass a range of factors that are considered when marketing a product, including what consumers want, how the product or service meets or fails to meet those wants, how the product or service is perceived in the world, how it stands out from the competition, and how the company that produces it interacts with its customers.</a:t>
            </a:r>
            <a:endParaRPr b="1" sz="1950">
              <a:solidFill>
                <a:srgbClr val="111111"/>
              </a:solidFill>
              <a:highlight>
                <a:srgbClr val="FFFFFF"/>
              </a:highlight>
            </a:endParaRPr>
          </a:p>
          <a:p>
            <a:pPr indent="0" lvl="0" marL="0" rtl="0" algn="l">
              <a:spcBef>
                <a:spcPts val="2100"/>
              </a:spcBef>
              <a:spcAft>
                <a:spcPts val="0"/>
              </a:spcAft>
              <a:buClr>
                <a:schemeClr val="dk1"/>
              </a:buClr>
              <a:buSzPts val="1100"/>
              <a:buFont typeface="Arial"/>
              <a:buNone/>
            </a:pPr>
            <a:r>
              <a:t/>
            </a:r>
            <a:endParaRPr b="1" sz="1950">
              <a:solidFill>
                <a:srgbClr val="111111"/>
              </a:solidFill>
              <a:highlight>
                <a:srgbClr val="FFFFFF"/>
              </a:highlight>
            </a:endParaRPr>
          </a:p>
          <a:p>
            <a:pPr indent="0" lvl="0" marL="0" rtl="0" algn="l">
              <a:spcBef>
                <a:spcPts val="2100"/>
              </a:spcBef>
              <a:spcAft>
                <a:spcPts val="1200"/>
              </a:spcAft>
              <a:buNone/>
            </a:pPr>
            <a:r>
              <a:t/>
            </a:r>
            <a:endParaRPr b="1"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7"/>
          <p:cNvPicPr preferRelativeResize="0"/>
          <p:nvPr/>
        </p:nvPicPr>
        <p:blipFill>
          <a:blip r:embed="rId3">
            <a:alphaModFix/>
          </a:blip>
          <a:stretch>
            <a:fillRect/>
          </a:stretch>
        </p:blipFill>
        <p:spPr>
          <a:xfrm>
            <a:off x="984378" y="702950"/>
            <a:ext cx="6892350" cy="3590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3" name="Google Shape;253;p48"/>
          <p:cNvPicPr preferRelativeResize="0"/>
          <p:nvPr/>
        </p:nvPicPr>
        <p:blipFill>
          <a:blip r:embed="rId3">
            <a:alphaModFix/>
          </a:blip>
          <a:stretch>
            <a:fillRect/>
          </a:stretch>
        </p:blipFill>
        <p:spPr>
          <a:xfrm>
            <a:off x="0" y="651510"/>
            <a:ext cx="9144000" cy="38404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9"/>
          <p:cNvSpPr txBox="1"/>
          <p:nvPr>
            <p:ph idx="1" type="body"/>
          </p:nvPr>
        </p:nvSpPr>
        <p:spPr>
          <a:xfrm>
            <a:off x="0" y="0"/>
            <a:ext cx="8832300" cy="4569000"/>
          </a:xfrm>
          <a:prstGeom prst="rect">
            <a:avLst/>
          </a:prstGeom>
        </p:spPr>
        <p:txBody>
          <a:bodyPr anchorCtr="0" anchor="t" bIns="91425" lIns="91425" spcFirstLastPara="1" rIns="91425" wrap="square" tIns="91425">
            <a:noAutofit/>
          </a:bodyPr>
          <a:lstStyle/>
          <a:p>
            <a:pPr indent="-352425" lvl="0" marL="698500" rtl="0" algn="l">
              <a:lnSpc>
                <a:spcPct val="167000"/>
              </a:lnSpc>
              <a:spcBef>
                <a:spcPts val="800"/>
              </a:spcBef>
              <a:spcAft>
                <a:spcPts val="0"/>
              </a:spcAft>
              <a:buClr>
                <a:srgbClr val="666666"/>
              </a:buClr>
              <a:buSzPts val="1950"/>
              <a:buChar char="●"/>
            </a:pPr>
            <a:r>
              <a:rPr b="1" lang="en" sz="1950">
                <a:solidFill>
                  <a:srgbClr val="666666"/>
                </a:solidFill>
                <a:highlight>
                  <a:srgbClr val="FFFFFF"/>
                </a:highlight>
              </a:rPr>
              <a:t>Product. </a:t>
            </a:r>
            <a:r>
              <a:rPr lang="en" sz="1950">
                <a:solidFill>
                  <a:srgbClr val="666666"/>
                </a:solidFill>
                <a:highlight>
                  <a:srgbClr val="FFFFFF"/>
                </a:highlight>
              </a:rPr>
              <a:t>The item or service being sold must satisfy a consumer's need or desire.</a:t>
            </a:r>
            <a:endParaRPr sz="1950">
              <a:solidFill>
                <a:srgbClr val="666666"/>
              </a:solidFill>
              <a:highlight>
                <a:srgbClr val="FFFFFF"/>
              </a:highlight>
            </a:endParaRPr>
          </a:p>
          <a:p>
            <a:pPr indent="-352425" lvl="0" marL="698500" rtl="0" algn="l">
              <a:lnSpc>
                <a:spcPct val="167000"/>
              </a:lnSpc>
              <a:spcBef>
                <a:spcPts val="0"/>
              </a:spcBef>
              <a:spcAft>
                <a:spcPts val="0"/>
              </a:spcAft>
              <a:buClr>
                <a:srgbClr val="666666"/>
              </a:buClr>
              <a:buSzPts val="1950"/>
              <a:buChar char="●"/>
            </a:pPr>
            <a:r>
              <a:rPr b="1" lang="en" sz="1950">
                <a:solidFill>
                  <a:srgbClr val="666666"/>
                </a:solidFill>
                <a:highlight>
                  <a:srgbClr val="FFFFFF"/>
                </a:highlight>
              </a:rPr>
              <a:t>Price. </a:t>
            </a:r>
            <a:r>
              <a:rPr lang="en" sz="1950">
                <a:solidFill>
                  <a:srgbClr val="666666"/>
                </a:solidFill>
                <a:highlight>
                  <a:srgbClr val="FFFFFF"/>
                </a:highlight>
              </a:rPr>
              <a:t>An item should be sold at the right price for consumer expectations, neither too low nor too high.</a:t>
            </a:r>
            <a:endParaRPr sz="1950">
              <a:solidFill>
                <a:srgbClr val="666666"/>
              </a:solidFill>
              <a:highlight>
                <a:srgbClr val="FFFFFF"/>
              </a:highlight>
            </a:endParaRPr>
          </a:p>
          <a:p>
            <a:pPr indent="-352425" lvl="0" marL="698500" rtl="0" algn="l">
              <a:lnSpc>
                <a:spcPct val="167000"/>
              </a:lnSpc>
              <a:spcBef>
                <a:spcPts val="0"/>
              </a:spcBef>
              <a:spcAft>
                <a:spcPts val="0"/>
              </a:spcAft>
              <a:buClr>
                <a:srgbClr val="666666"/>
              </a:buClr>
              <a:buSzPts val="1950"/>
              <a:buChar char="●"/>
            </a:pPr>
            <a:r>
              <a:rPr b="1" lang="en" sz="1950">
                <a:solidFill>
                  <a:srgbClr val="666666"/>
                </a:solidFill>
                <a:highlight>
                  <a:srgbClr val="FFFFFF"/>
                </a:highlight>
              </a:rPr>
              <a:t>Promotion. </a:t>
            </a:r>
            <a:r>
              <a:rPr lang="en" sz="1950">
                <a:solidFill>
                  <a:srgbClr val="666666"/>
                </a:solidFill>
                <a:highlight>
                  <a:srgbClr val="FFFFFF"/>
                </a:highlight>
              </a:rPr>
              <a:t>The public needs to be informed about the product and its features to understand how it fills their needs or desires. </a:t>
            </a:r>
            <a:endParaRPr sz="1950">
              <a:solidFill>
                <a:srgbClr val="666666"/>
              </a:solidFill>
              <a:highlight>
                <a:srgbClr val="FFFFFF"/>
              </a:highlight>
            </a:endParaRPr>
          </a:p>
          <a:p>
            <a:pPr indent="-352425" lvl="0" marL="698500" rtl="0" algn="l">
              <a:lnSpc>
                <a:spcPct val="167000"/>
              </a:lnSpc>
              <a:spcBef>
                <a:spcPts val="0"/>
              </a:spcBef>
              <a:spcAft>
                <a:spcPts val="0"/>
              </a:spcAft>
              <a:buClr>
                <a:srgbClr val="666666"/>
              </a:buClr>
              <a:buSzPts val="1950"/>
              <a:buChar char="●"/>
            </a:pPr>
            <a:r>
              <a:rPr b="1" lang="en" sz="1950">
                <a:solidFill>
                  <a:srgbClr val="666666"/>
                </a:solidFill>
                <a:highlight>
                  <a:srgbClr val="FFFFFF"/>
                </a:highlight>
              </a:rPr>
              <a:t>Place. </a:t>
            </a:r>
            <a:r>
              <a:rPr lang="en" sz="1950">
                <a:solidFill>
                  <a:srgbClr val="666666"/>
                </a:solidFill>
                <a:highlight>
                  <a:srgbClr val="FFFFFF"/>
                </a:highlight>
              </a:rPr>
              <a:t>The location where the product can be purchased is important for optimizing sales.</a:t>
            </a:r>
            <a:endParaRPr sz="1950">
              <a:solidFill>
                <a:srgbClr val="666666"/>
              </a:solidFill>
              <a:highlight>
                <a:srgbClr val="FFFFFF"/>
              </a:highlight>
            </a:endParaRPr>
          </a:p>
          <a:p>
            <a:pPr indent="0" lvl="0" marL="0" rtl="0" algn="l">
              <a:spcBef>
                <a:spcPts val="2300"/>
              </a:spcBef>
              <a:spcAft>
                <a:spcPts val="1200"/>
              </a:spcAft>
              <a:buNone/>
            </a:pPr>
            <a:r>
              <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0"/>
          <p:cNvSpPr txBox="1"/>
          <p:nvPr>
            <p:ph type="title"/>
          </p:nvPr>
        </p:nvSpPr>
        <p:spPr>
          <a:xfrm>
            <a:off x="0" y="52525"/>
            <a:ext cx="8520600" cy="3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a:solidFill>
                  <a:srgbClr val="0000FF"/>
                </a:solidFill>
              </a:rPr>
              <a:t>HOLISTIC MARKETING</a:t>
            </a:r>
            <a:endParaRPr b="1" sz="2320">
              <a:solidFill>
                <a:srgbClr val="0000FF"/>
              </a:solidFill>
            </a:endParaRPr>
          </a:p>
        </p:txBody>
      </p:sp>
      <p:sp>
        <p:nvSpPr>
          <p:cNvPr id="264" name="Google Shape;264;p50"/>
          <p:cNvSpPr txBox="1"/>
          <p:nvPr>
            <p:ph idx="1" type="body"/>
          </p:nvPr>
        </p:nvSpPr>
        <p:spPr>
          <a:xfrm>
            <a:off x="0" y="466575"/>
            <a:ext cx="9144000" cy="462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50">
                <a:solidFill>
                  <a:srgbClr val="0A0A0A"/>
                </a:solidFill>
                <a:highlight>
                  <a:srgbClr val="FFFFFF"/>
                </a:highlight>
                <a:latin typeface="Roboto"/>
                <a:ea typeface="Roboto"/>
                <a:cs typeface="Roboto"/>
                <a:sym typeface="Roboto"/>
              </a:rPr>
              <a:t>Holistic marketing is a business marketing philosophy which considers business and all its parts as one single entity and gives a shared purpose to every activity and person related to that business.Holistic marketing concept enforces this interrelatedness and believes that a broad and integrated perspective is essential to attain best results. </a:t>
            </a:r>
            <a:endParaRPr b="1" sz="1550">
              <a:solidFill>
                <a:srgbClr val="0A0A0A"/>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b="1" sz="2015">
              <a:solidFill>
                <a:srgbClr val="0A0A0A"/>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450">
              <a:solidFill>
                <a:srgbClr val="0A0A0A"/>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450">
              <a:solidFill>
                <a:srgbClr val="0A0A0A"/>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450">
              <a:solidFill>
                <a:srgbClr val="0A0A0A"/>
              </a:solidFill>
              <a:highlight>
                <a:srgbClr val="FFFFFF"/>
              </a:highlight>
              <a:latin typeface="Roboto"/>
              <a:ea typeface="Roboto"/>
              <a:cs typeface="Roboto"/>
              <a:sym typeface="Roboto"/>
            </a:endParaRPr>
          </a:p>
        </p:txBody>
      </p:sp>
      <p:pic>
        <p:nvPicPr>
          <p:cNvPr id="265" name="Google Shape;265;p50"/>
          <p:cNvPicPr preferRelativeResize="0"/>
          <p:nvPr/>
        </p:nvPicPr>
        <p:blipFill>
          <a:blip r:embed="rId3">
            <a:alphaModFix/>
          </a:blip>
          <a:stretch>
            <a:fillRect/>
          </a:stretch>
        </p:blipFill>
        <p:spPr>
          <a:xfrm>
            <a:off x="3979550" y="1594425"/>
            <a:ext cx="4732124" cy="35490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1"/>
          <p:cNvSpPr txBox="1"/>
          <p:nvPr>
            <p:ph idx="1" type="body"/>
          </p:nvPr>
        </p:nvSpPr>
        <p:spPr>
          <a:xfrm>
            <a:off x="0" y="0"/>
            <a:ext cx="9144000" cy="5143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39786"/>
              <a:buFont typeface="Arial"/>
              <a:buNone/>
            </a:pPr>
            <a:r>
              <a:rPr b="1" lang="en" sz="2764">
                <a:solidFill>
                  <a:srgbClr val="0A0A0A"/>
                </a:solidFill>
                <a:highlight>
                  <a:srgbClr val="FFFFFF"/>
                </a:highlight>
                <a:latin typeface="Roboto"/>
                <a:ea typeface="Roboto"/>
                <a:cs typeface="Roboto"/>
                <a:sym typeface="Roboto"/>
              </a:rPr>
              <a:t>This philosophy has the following features:</a:t>
            </a:r>
            <a:endParaRPr b="1" sz="2764">
              <a:solidFill>
                <a:srgbClr val="0A0A0A"/>
              </a:solidFill>
              <a:highlight>
                <a:srgbClr val="FFFFFF"/>
              </a:highlight>
              <a:latin typeface="Roboto"/>
              <a:ea typeface="Roboto"/>
              <a:cs typeface="Roboto"/>
              <a:sym typeface="Roboto"/>
            </a:endParaRPr>
          </a:p>
          <a:p>
            <a:pPr indent="0" lvl="0" marL="0" rtl="0" algn="l">
              <a:lnSpc>
                <a:spcPct val="120000"/>
              </a:lnSpc>
              <a:spcBef>
                <a:spcPts val="1200"/>
              </a:spcBef>
              <a:spcAft>
                <a:spcPts val="0"/>
              </a:spcAft>
              <a:buClr>
                <a:schemeClr val="dk1"/>
              </a:buClr>
              <a:buSzPct val="31296"/>
              <a:buFont typeface="Arial"/>
              <a:buNone/>
            </a:pPr>
            <a:r>
              <a:rPr b="1" lang="en" sz="3514">
                <a:solidFill>
                  <a:srgbClr val="FF0000"/>
                </a:solidFill>
                <a:highlight>
                  <a:srgbClr val="FFFFFF"/>
                </a:highlight>
                <a:latin typeface="Roboto"/>
                <a:ea typeface="Roboto"/>
                <a:cs typeface="Roboto"/>
                <a:sym typeface="Roboto"/>
              </a:rPr>
              <a:t>A Common Goal</a:t>
            </a:r>
            <a:endParaRPr b="1" sz="3514">
              <a:solidFill>
                <a:srgbClr val="FF0000"/>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ct val="35658"/>
              <a:buFont typeface="Arial"/>
              <a:buNone/>
            </a:pPr>
            <a:r>
              <a:rPr b="1" lang="en" sz="3084">
                <a:solidFill>
                  <a:srgbClr val="0A0A0A"/>
                </a:solidFill>
                <a:highlight>
                  <a:srgbClr val="FFFFFF"/>
                </a:highlight>
                <a:latin typeface="Roboto"/>
                <a:ea typeface="Roboto"/>
                <a:cs typeface="Roboto"/>
                <a:sym typeface="Roboto"/>
              </a:rPr>
              <a:t>Holistic marketing concept believes that the business and all its parts should focus towards one single goal which is a great customer experience.</a:t>
            </a:r>
            <a:endParaRPr b="1" sz="3084">
              <a:solidFill>
                <a:srgbClr val="0A0A0A"/>
              </a:solidFill>
              <a:highlight>
                <a:srgbClr val="FFFFFF"/>
              </a:highlight>
              <a:latin typeface="Roboto"/>
              <a:ea typeface="Roboto"/>
              <a:cs typeface="Roboto"/>
              <a:sym typeface="Roboto"/>
            </a:endParaRPr>
          </a:p>
          <a:p>
            <a:pPr indent="0" lvl="0" marL="0" rtl="0" algn="l">
              <a:lnSpc>
                <a:spcPct val="120000"/>
              </a:lnSpc>
              <a:spcBef>
                <a:spcPts val="2100"/>
              </a:spcBef>
              <a:spcAft>
                <a:spcPts val="0"/>
              </a:spcAft>
              <a:buClr>
                <a:schemeClr val="dk1"/>
              </a:buClr>
              <a:buSzPct val="31296"/>
              <a:buFont typeface="Arial"/>
              <a:buNone/>
            </a:pPr>
            <a:r>
              <a:rPr b="1" lang="en" sz="3514">
                <a:solidFill>
                  <a:srgbClr val="FF0000"/>
                </a:solidFill>
                <a:highlight>
                  <a:srgbClr val="FFFFFF"/>
                </a:highlight>
                <a:latin typeface="Roboto"/>
                <a:ea typeface="Roboto"/>
                <a:cs typeface="Roboto"/>
                <a:sym typeface="Roboto"/>
              </a:rPr>
              <a:t>Aligned Activ</a:t>
            </a:r>
            <a:r>
              <a:rPr b="1" lang="en" sz="3762">
                <a:solidFill>
                  <a:srgbClr val="FF0000"/>
                </a:solidFill>
                <a:highlight>
                  <a:srgbClr val="FFFFFF"/>
                </a:highlight>
                <a:latin typeface="Roboto"/>
                <a:ea typeface="Roboto"/>
                <a:cs typeface="Roboto"/>
                <a:sym typeface="Roboto"/>
              </a:rPr>
              <a:t>ities</a:t>
            </a:r>
            <a:endParaRPr b="1" sz="3762">
              <a:solidFill>
                <a:srgbClr val="FF0000"/>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ct val="31500"/>
              <a:buFont typeface="Arial"/>
              <a:buNone/>
            </a:pPr>
            <a:r>
              <a:rPr b="1" lang="en" sz="3492">
                <a:solidFill>
                  <a:srgbClr val="0A0A0A"/>
                </a:solidFill>
                <a:highlight>
                  <a:srgbClr val="FFFFFF"/>
                </a:highlight>
                <a:latin typeface="Roboto"/>
                <a:ea typeface="Roboto"/>
                <a:cs typeface="Roboto"/>
                <a:sym typeface="Roboto"/>
              </a:rPr>
              <a:t>All of the services, processes, communication and other business activities should be directed towards that common goal.</a:t>
            </a:r>
            <a:endParaRPr b="1" sz="3492">
              <a:solidFill>
                <a:srgbClr val="0A0A0A"/>
              </a:solidFill>
              <a:highlight>
                <a:srgbClr val="FFFFFF"/>
              </a:highlight>
              <a:latin typeface="Roboto"/>
              <a:ea typeface="Roboto"/>
              <a:cs typeface="Roboto"/>
              <a:sym typeface="Roboto"/>
            </a:endParaRPr>
          </a:p>
          <a:p>
            <a:pPr indent="0" lvl="0" marL="0" rtl="0" algn="l">
              <a:lnSpc>
                <a:spcPct val="120000"/>
              </a:lnSpc>
              <a:spcBef>
                <a:spcPts val="2100"/>
              </a:spcBef>
              <a:spcAft>
                <a:spcPts val="0"/>
              </a:spcAft>
              <a:buClr>
                <a:schemeClr val="dk1"/>
              </a:buClr>
              <a:buSzPct val="36666"/>
              <a:buFont typeface="Arial"/>
              <a:buNone/>
            </a:pPr>
            <a:r>
              <a:rPr b="1" lang="en" sz="3000">
                <a:solidFill>
                  <a:srgbClr val="FF0000"/>
                </a:solidFill>
                <a:highlight>
                  <a:srgbClr val="FFFFFF"/>
                </a:highlight>
                <a:latin typeface="Roboto"/>
                <a:ea typeface="Roboto"/>
                <a:cs typeface="Roboto"/>
                <a:sym typeface="Roboto"/>
              </a:rPr>
              <a:t>Integrated Activities</a:t>
            </a:r>
            <a:endParaRPr b="1" sz="3765">
              <a:solidFill>
                <a:srgbClr val="FF0000"/>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ct val="36475"/>
              <a:buFont typeface="Arial"/>
              <a:buNone/>
            </a:pPr>
            <a:r>
              <a:rPr b="1" lang="en" sz="3015">
                <a:solidFill>
                  <a:srgbClr val="0A0A0A"/>
                </a:solidFill>
                <a:highlight>
                  <a:srgbClr val="FFFFFF"/>
                </a:highlight>
                <a:latin typeface="Roboto"/>
                <a:ea typeface="Roboto"/>
                <a:cs typeface="Roboto"/>
                <a:sym typeface="Roboto"/>
              </a:rPr>
              <a:t>All activities should be designed and integrated in such a way so as to create a unified, consistent and seamless customer experience.</a:t>
            </a:r>
            <a:endParaRPr b="1" sz="3015">
              <a:solidFill>
                <a:srgbClr val="0A0A0A"/>
              </a:solidFill>
              <a:highlight>
                <a:srgbClr val="FFFFFF"/>
              </a:highlight>
              <a:latin typeface="Roboto"/>
              <a:ea typeface="Roboto"/>
              <a:cs typeface="Roboto"/>
              <a:sym typeface="Roboto"/>
            </a:endParaRPr>
          </a:p>
          <a:p>
            <a:pPr indent="0" lvl="0" marL="0" rtl="0" algn="l">
              <a:spcBef>
                <a:spcPts val="21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0" y="1047150"/>
            <a:ext cx="4114553" cy="2743025"/>
          </a:xfrm>
          <a:prstGeom prst="rect">
            <a:avLst/>
          </a:prstGeom>
          <a:noFill/>
          <a:ln>
            <a:noFill/>
          </a:ln>
        </p:spPr>
      </p:pic>
      <p:pic>
        <p:nvPicPr>
          <p:cNvPr id="72" name="Google Shape;72;p16"/>
          <p:cNvPicPr preferRelativeResize="0"/>
          <p:nvPr/>
        </p:nvPicPr>
        <p:blipFill>
          <a:blip r:embed="rId4">
            <a:alphaModFix/>
          </a:blip>
          <a:stretch>
            <a:fillRect/>
          </a:stretch>
        </p:blipFill>
        <p:spPr>
          <a:xfrm>
            <a:off x="4006300" y="1017725"/>
            <a:ext cx="5018274" cy="2801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0000FF"/>
                </a:solidFill>
              </a:rPr>
              <a:t>COMPONENTS OF HOLISTIC MARKETING</a:t>
            </a:r>
            <a:endParaRPr b="1" sz="3020">
              <a:solidFill>
                <a:srgbClr val="0000FF"/>
              </a:solidFill>
            </a:endParaRPr>
          </a:p>
        </p:txBody>
      </p:sp>
      <p:sp>
        <p:nvSpPr>
          <p:cNvPr id="276" name="Google Shape;276;p52"/>
          <p:cNvSpPr txBox="1"/>
          <p:nvPr>
            <p:ph idx="1" type="body"/>
          </p:nvPr>
        </p:nvSpPr>
        <p:spPr>
          <a:xfrm>
            <a:off x="0" y="499300"/>
            <a:ext cx="9144000" cy="46443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0"/>
              </a:spcAft>
              <a:buClr>
                <a:schemeClr val="dk1"/>
              </a:buClr>
              <a:buSzPts val="1100"/>
              <a:buFont typeface="Arial"/>
              <a:buNone/>
            </a:pPr>
            <a:r>
              <a:rPr b="1" lang="en" sz="2200">
                <a:solidFill>
                  <a:srgbClr val="FF0000"/>
                </a:solidFill>
                <a:highlight>
                  <a:srgbClr val="FFFFFF"/>
                </a:highlight>
                <a:latin typeface="Roboto"/>
                <a:ea typeface="Roboto"/>
                <a:cs typeface="Roboto"/>
                <a:sym typeface="Roboto"/>
              </a:rPr>
              <a:t>1.Relationship Marketing</a:t>
            </a:r>
            <a:endParaRPr b="1" sz="2200">
              <a:solidFill>
                <a:srgbClr val="FF0000"/>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b="1" lang="en" sz="1550">
                <a:solidFill>
                  <a:srgbClr val="0A0A0A"/>
                </a:solidFill>
                <a:highlight>
                  <a:srgbClr val="FFFFFF"/>
                </a:highlight>
                <a:latin typeface="Roboto"/>
                <a:ea typeface="Roboto"/>
                <a:cs typeface="Roboto"/>
                <a:sym typeface="Roboto"/>
              </a:rPr>
              <a:t>The relationship marketing aspect of holistic marketing philosophy focuses on a long-term customer relationship and engagement rather than short-term goals like customer acquisition and individual sales. This strategy focuses on targeting marketing activities on existing customers to create a strong, emotional, and everlasting customer connections. These connections further help the business in getting repeated sales, free word of mouth marketing and more leads.</a:t>
            </a:r>
            <a:endParaRPr b="1" sz="1550">
              <a:solidFill>
                <a:srgbClr val="0A0A0A"/>
              </a:solidFill>
              <a:highlight>
                <a:srgbClr val="FFFFFF"/>
              </a:highlight>
              <a:latin typeface="Roboto"/>
              <a:ea typeface="Roboto"/>
              <a:cs typeface="Roboto"/>
              <a:sym typeface="Roboto"/>
            </a:endParaRPr>
          </a:p>
          <a:p>
            <a:pPr indent="0" lvl="0" marL="0" rtl="0" algn="l">
              <a:spcBef>
                <a:spcPts val="2100"/>
              </a:spcBef>
              <a:spcAft>
                <a:spcPts val="1200"/>
              </a:spcAft>
              <a:buNone/>
            </a:pPr>
            <a:r>
              <a:t/>
            </a:r>
            <a:endParaRPr/>
          </a:p>
        </p:txBody>
      </p:sp>
      <p:pic>
        <p:nvPicPr>
          <p:cNvPr id="277" name="Google Shape;277;p52"/>
          <p:cNvPicPr preferRelativeResize="0"/>
          <p:nvPr/>
        </p:nvPicPr>
        <p:blipFill>
          <a:blip r:embed="rId3">
            <a:alphaModFix/>
          </a:blip>
          <a:stretch>
            <a:fillRect/>
          </a:stretch>
        </p:blipFill>
        <p:spPr>
          <a:xfrm>
            <a:off x="602700" y="2999750"/>
            <a:ext cx="7315200" cy="1809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3"/>
          <p:cNvSpPr txBox="1"/>
          <p:nvPr>
            <p:ph idx="1" type="body"/>
          </p:nvPr>
        </p:nvSpPr>
        <p:spPr>
          <a:xfrm>
            <a:off x="47050" y="0"/>
            <a:ext cx="9096900" cy="51435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0"/>
              </a:spcAft>
              <a:buClr>
                <a:schemeClr val="dk1"/>
              </a:buClr>
              <a:buSzPts val="1100"/>
              <a:buFont typeface="Arial"/>
              <a:buNone/>
            </a:pPr>
            <a:r>
              <a:rPr b="1" lang="en" sz="2200">
                <a:solidFill>
                  <a:srgbClr val="FF0000"/>
                </a:solidFill>
                <a:highlight>
                  <a:srgbClr val="FFFFFF"/>
                </a:highlight>
                <a:latin typeface="Roboto"/>
                <a:ea typeface="Roboto"/>
                <a:cs typeface="Roboto"/>
                <a:sym typeface="Roboto"/>
              </a:rPr>
              <a:t>2.Integrated Marketing</a:t>
            </a:r>
            <a:endParaRPr b="1" sz="2200">
              <a:solidFill>
                <a:srgbClr val="FF0000"/>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b="1" lang="en" sz="1750">
                <a:solidFill>
                  <a:srgbClr val="0A0A0A"/>
                </a:solidFill>
                <a:highlight>
                  <a:srgbClr val="FFFFFF"/>
                </a:highlight>
                <a:latin typeface="Roboto"/>
                <a:ea typeface="Roboto"/>
                <a:cs typeface="Roboto"/>
                <a:sym typeface="Roboto"/>
              </a:rPr>
              <a:t>Integrated marketing is an approach to create a unified and seamless experience for the consumer to interact with the brand by designing and directing all communication (advertising, sales promotion, direct marketing, public relations, and digital marketing) in such a way so that all work together as a unified force and centres around a strong and focused brand image.</a:t>
            </a:r>
            <a:endParaRPr b="1" sz="1750">
              <a:solidFill>
                <a:srgbClr val="0A0A0A"/>
              </a:solidFill>
              <a:highlight>
                <a:srgbClr val="FFFFFF"/>
              </a:highlight>
              <a:latin typeface="Roboto"/>
              <a:ea typeface="Roboto"/>
              <a:cs typeface="Roboto"/>
              <a:sym typeface="Roboto"/>
            </a:endParaRPr>
          </a:p>
          <a:p>
            <a:pPr indent="0" lvl="0" marL="0" rtl="0" algn="l">
              <a:spcBef>
                <a:spcPts val="2100"/>
              </a:spcBef>
              <a:spcAft>
                <a:spcPts val="1200"/>
              </a:spcAft>
              <a:buNone/>
            </a:pPr>
            <a:r>
              <a:t/>
            </a:r>
            <a:endParaRPr/>
          </a:p>
        </p:txBody>
      </p:sp>
      <p:pic>
        <p:nvPicPr>
          <p:cNvPr id="283" name="Google Shape;283;p53"/>
          <p:cNvPicPr preferRelativeResize="0"/>
          <p:nvPr/>
        </p:nvPicPr>
        <p:blipFill>
          <a:blip r:embed="rId3">
            <a:alphaModFix/>
          </a:blip>
          <a:stretch>
            <a:fillRect/>
          </a:stretch>
        </p:blipFill>
        <p:spPr>
          <a:xfrm>
            <a:off x="685450" y="2729900"/>
            <a:ext cx="7315200" cy="1809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4"/>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0"/>
              </a:spcAft>
              <a:buClr>
                <a:schemeClr val="dk1"/>
              </a:buClr>
              <a:buSzPts val="1100"/>
              <a:buFont typeface="Arial"/>
              <a:buNone/>
            </a:pPr>
            <a:r>
              <a:rPr b="1" lang="en" sz="2200">
                <a:solidFill>
                  <a:srgbClr val="FF0000"/>
                </a:solidFill>
                <a:highlight>
                  <a:srgbClr val="FFFFFF"/>
                </a:highlight>
                <a:latin typeface="Roboto"/>
                <a:ea typeface="Roboto"/>
                <a:cs typeface="Roboto"/>
                <a:sym typeface="Roboto"/>
              </a:rPr>
              <a:t>3.Internal Marketing-</a:t>
            </a:r>
            <a:r>
              <a:rPr b="1" lang="en" sz="1750">
                <a:solidFill>
                  <a:srgbClr val="0A0A0A"/>
                </a:solidFill>
                <a:highlight>
                  <a:srgbClr val="FFFFFF"/>
                </a:highlight>
                <a:latin typeface="Roboto"/>
                <a:ea typeface="Roboto"/>
                <a:cs typeface="Roboto"/>
                <a:sym typeface="Roboto"/>
              </a:rPr>
              <a:t>There are two types of customers to every business: internal and external. While focusing on external customers should be a top priority for every business, internal customers should not be left unnoticed as these internal customers (employees) play a vital role in marketing the brand and products to the external customers of the business.</a:t>
            </a:r>
            <a:endParaRPr b="1" sz="1750">
              <a:solidFill>
                <a:srgbClr val="0A0A0A"/>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b="1" lang="en" sz="1750">
                <a:solidFill>
                  <a:srgbClr val="0A0A0A"/>
                </a:solidFill>
                <a:highlight>
                  <a:srgbClr val="FFFFFF"/>
                </a:highlight>
                <a:latin typeface="Roboto"/>
                <a:ea typeface="Roboto"/>
                <a:cs typeface="Roboto"/>
                <a:sym typeface="Roboto"/>
              </a:rPr>
              <a:t>Internal Marketing treats employees and staffs as internal customers who must be convinced of a company’s vision and worth just as aggressively as external customers. It also involves crafting processes which make them understand their role in the marketing process.</a:t>
            </a:r>
            <a:endParaRPr b="1" sz="1750">
              <a:solidFill>
                <a:srgbClr val="0A0A0A"/>
              </a:solidFill>
              <a:highlight>
                <a:srgbClr val="FFFFFF"/>
              </a:highlight>
              <a:latin typeface="Roboto"/>
              <a:ea typeface="Roboto"/>
              <a:cs typeface="Roboto"/>
              <a:sym typeface="Roboto"/>
            </a:endParaRPr>
          </a:p>
          <a:p>
            <a:pPr indent="0" lvl="0" marL="0" rtl="0" algn="l">
              <a:spcBef>
                <a:spcPts val="2100"/>
              </a:spcBef>
              <a:spcAft>
                <a:spcPts val="1200"/>
              </a:spcAft>
              <a:buNone/>
            </a:pPr>
            <a:r>
              <a:t/>
            </a:r>
            <a:endParaRPr/>
          </a:p>
        </p:txBody>
      </p:sp>
      <p:pic>
        <p:nvPicPr>
          <p:cNvPr id="289" name="Google Shape;289;p54"/>
          <p:cNvPicPr preferRelativeResize="0"/>
          <p:nvPr/>
        </p:nvPicPr>
        <p:blipFill>
          <a:blip r:embed="rId3">
            <a:alphaModFix/>
          </a:blip>
          <a:stretch>
            <a:fillRect/>
          </a:stretch>
        </p:blipFill>
        <p:spPr>
          <a:xfrm>
            <a:off x="1347775" y="2967050"/>
            <a:ext cx="7315200" cy="1809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5"/>
          <p:cNvSpPr txBox="1"/>
          <p:nvPr>
            <p:ph idx="1" type="body"/>
          </p:nvPr>
        </p:nvSpPr>
        <p:spPr>
          <a:xfrm>
            <a:off x="0" y="0"/>
            <a:ext cx="9099300" cy="51435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0"/>
              </a:spcAft>
              <a:buClr>
                <a:schemeClr val="dk1"/>
              </a:buClr>
              <a:buSzPts val="1100"/>
              <a:buFont typeface="Arial"/>
              <a:buNone/>
            </a:pPr>
            <a:r>
              <a:rPr b="1" lang="en" sz="2200">
                <a:solidFill>
                  <a:srgbClr val="FF0000"/>
                </a:solidFill>
                <a:highlight>
                  <a:srgbClr val="FFFFFF"/>
                </a:highlight>
                <a:latin typeface="Roboto"/>
                <a:ea typeface="Roboto"/>
                <a:cs typeface="Roboto"/>
                <a:sym typeface="Roboto"/>
              </a:rPr>
              <a:t>4.Socially responsible marketing</a:t>
            </a:r>
            <a:endParaRPr b="1" sz="2200">
              <a:solidFill>
                <a:srgbClr val="FF0000"/>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b="1" lang="en" sz="1650">
                <a:solidFill>
                  <a:srgbClr val="0A0A0A"/>
                </a:solidFill>
                <a:highlight>
                  <a:srgbClr val="FFFFFF"/>
                </a:highlight>
                <a:latin typeface="Roboto"/>
                <a:ea typeface="Roboto"/>
                <a:cs typeface="Roboto"/>
                <a:sym typeface="Roboto"/>
              </a:rPr>
              <a:t>The socially responsible marketing aspect of the holistic marketing concept involves a broader concern of the society at large. It requires the business to follow certain business ethics and focuses on partnerships with philanthropic and community organisations. A business is considered as a part of the society and is required to repay the same.</a:t>
            </a:r>
            <a:endParaRPr b="1" sz="1650">
              <a:solidFill>
                <a:srgbClr val="0A0A0A"/>
              </a:solidFill>
              <a:highlight>
                <a:srgbClr val="FFFFFF"/>
              </a:highlight>
              <a:latin typeface="Roboto"/>
              <a:ea typeface="Roboto"/>
              <a:cs typeface="Roboto"/>
              <a:sym typeface="Roboto"/>
            </a:endParaRPr>
          </a:p>
          <a:p>
            <a:pPr indent="0" lvl="0" marL="0" rtl="0" algn="l">
              <a:spcBef>
                <a:spcPts val="2100"/>
              </a:spcBef>
              <a:spcAft>
                <a:spcPts val="0"/>
              </a:spcAft>
              <a:buClr>
                <a:schemeClr val="dk1"/>
              </a:buClr>
              <a:buSzPts val="1100"/>
              <a:buFont typeface="Arial"/>
              <a:buNone/>
            </a:pPr>
            <a:r>
              <a:rPr b="1" lang="en" sz="1650">
                <a:solidFill>
                  <a:srgbClr val="0A0A0A"/>
                </a:solidFill>
                <a:highlight>
                  <a:srgbClr val="FFFFFF"/>
                </a:highlight>
                <a:latin typeface="Roboto"/>
                <a:ea typeface="Roboto"/>
                <a:cs typeface="Roboto"/>
                <a:sym typeface="Roboto"/>
              </a:rPr>
              <a:t>Socially responsible marketing encourage a positive impact on company’s stakeholders.</a:t>
            </a:r>
            <a:endParaRPr b="1" sz="1650">
              <a:solidFill>
                <a:srgbClr val="0A0A0A"/>
              </a:solidFill>
              <a:highlight>
                <a:srgbClr val="FFFFFF"/>
              </a:highlight>
              <a:latin typeface="Roboto"/>
              <a:ea typeface="Roboto"/>
              <a:cs typeface="Roboto"/>
              <a:sym typeface="Roboto"/>
            </a:endParaRPr>
          </a:p>
          <a:p>
            <a:pPr indent="0" lvl="0" marL="0" rtl="0" algn="l">
              <a:spcBef>
                <a:spcPts val="2100"/>
              </a:spcBef>
              <a:spcAft>
                <a:spcPts val="1200"/>
              </a:spcAft>
              <a:buNone/>
            </a:pPr>
            <a:r>
              <a:t/>
            </a:r>
            <a:endParaRPr b="1" sz="2000"/>
          </a:p>
        </p:txBody>
      </p:sp>
      <p:pic>
        <p:nvPicPr>
          <p:cNvPr id="295" name="Google Shape;295;p55"/>
          <p:cNvPicPr preferRelativeResize="0"/>
          <p:nvPr/>
        </p:nvPicPr>
        <p:blipFill>
          <a:blip r:embed="rId3">
            <a:alphaModFix/>
          </a:blip>
          <a:stretch>
            <a:fillRect/>
          </a:stretch>
        </p:blipFill>
        <p:spPr>
          <a:xfrm>
            <a:off x="988000" y="2893475"/>
            <a:ext cx="7315200" cy="1809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6"/>
          <p:cNvSpPr txBox="1"/>
          <p:nvPr>
            <p:ph idx="1" type="body"/>
          </p:nvPr>
        </p:nvSpPr>
        <p:spPr>
          <a:xfrm>
            <a:off x="38875" y="0"/>
            <a:ext cx="9105000" cy="4710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935"/>
              <a:buFont typeface="Arial"/>
              <a:buNone/>
            </a:pPr>
            <a:r>
              <a:rPr b="1" lang="en" sz="1675">
                <a:solidFill>
                  <a:srgbClr val="222222"/>
                </a:solidFill>
                <a:highlight>
                  <a:srgbClr val="FFFFFF"/>
                </a:highlight>
              </a:rPr>
              <a:t>One of the examples of a holistic approach you can take is of our body. Our Body is only strong when all our body parts work properly. Similarly, with a holistic approach, an organization only has the strong potential to achieve its marketing goals when its all components work together properly.</a:t>
            </a:r>
            <a:endParaRPr b="1" sz="1675">
              <a:solidFill>
                <a:srgbClr val="222222"/>
              </a:solidFill>
              <a:highlight>
                <a:srgbClr val="FFFFFF"/>
              </a:highlight>
            </a:endParaRPr>
          </a:p>
          <a:p>
            <a:pPr indent="0" lvl="0" marL="0" rtl="0" algn="l">
              <a:lnSpc>
                <a:spcPct val="105000"/>
              </a:lnSpc>
              <a:spcBef>
                <a:spcPts val="2300"/>
              </a:spcBef>
              <a:spcAft>
                <a:spcPts val="0"/>
              </a:spcAft>
              <a:buClr>
                <a:schemeClr val="dk1"/>
              </a:buClr>
              <a:buSzPts val="935"/>
              <a:buFont typeface="Arial"/>
              <a:buNone/>
            </a:pPr>
            <a:r>
              <a:rPr b="1" lang="en" sz="1675">
                <a:solidFill>
                  <a:srgbClr val="222222"/>
                </a:solidFill>
                <a:highlight>
                  <a:srgbClr val="FFFFFF"/>
                </a:highlight>
              </a:rPr>
              <a:t>Coca-Cola’s Real Magic – Another good example of holistic marketing is the practice of the Coca-Cola Company. They are not promoting the brand only they are also sharing the happiness with the brand. They launched the “Real Magic” they said is about creating a movement to choose a more human way of doing things by embracing our unique perspectives.</a:t>
            </a:r>
            <a:endParaRPr b="1" sz="1675">
              <a:solidFill>
                <a:srgbClr val="222222"/>
              </a:solidFill>
              <a:highlight>
                <a:srgbClr val="FFFFFF"/>
              </a:highlight>
            </a:endParaRPr>
          </a:p>
          <a:p>
            <a:pPr indent="0" lvl="0" marL="0" rtl="0" algn="l">
              <a:lnSpc>
                <a:spcPct val="105000"/>
              </a:lnSpc>
              <a:spcBef>
                <a:spcPts val="2300"/>
              </a:spcBef>
              <a:spcAft>
                <a:spcPts val="0"/>
              </a:spcAft>
              <a:buClr>
                <a:schemeClr val="dk1"/>
              </a:buClr>
              <a:buSzPts val="935"/>
              <a:buFont typeface="Arial"/>
              <a:buNone/>
            </a:pPr>
            <a:r>
              <a:rPr b="1" lang="en" sz="1500">
                <a:solidFill>
                  <a:srgbClr val="000000"/>
                </a:solidFill>
                <a:highlight>
                  <a:srgbClr val="FFFFFF"/>
                </a:highlight>
              </a:rPr>
              <a:t>Everything from </a:t>
            </a:r>
            <a:r>
              <a:rPr b="1" lang="en" sz="1500">
                <a:solidFill>
                  <a:srgbClr val="000000"/>
                </a:solidFill>
              </a:rPr>
              <a:t>how the products are developed with the customer in mind, to the stores being branded in a recognizable fashion, to the customer service being extremely quick, efficient, and polite</a:t>
            </a:r>
            <a:r>
              <a:rPr b="1" lang="en" sz="1500">
                <a:solidFill>
                  <a:srgbClr val="000000"/>
                </a:solidFill>
                <a:highlight>
                  <a:srgbClr val="FFFFFF"/>
                </a:highlight>
              </a:rPr>
              <a:t>, Apple could be considered a master in using this strategy.</a:t>
            </a:r>
            <a:endParaRPr b="1" sz="1975">
              <a:solidFill>
                <a:srgbClr val="000000"/>
              </a:solidFill>
              <a:highlight>
                <a:srgbClr val="FFFFFF"/>
              </a:highlight>
            </a:endParaRPr>
          </a:p>
          <a:p>
            <a:pPr indent="0" lvl="0" marL="0" rtl="0" algn="l">
              <a:lnSpc>
                <a:spcPct val="105000"/>
              </a:lnSpc>
              <a:spcBef>
                <a:spcPts val="2300"/>
              </a:spcBef>
              <a:spcAft>
                <a:spcPts val="0"/>
              </a:spcAft>
              <a:buClr>
                <a:schemeClr val="dk1"/>
              </a:buClr>
              <a:buSzPts val="935"/>
              <a:buFont typeface="Arial"/>
              <a:buNone/>
            </a:pPr>
            <a:r>
              <a:t/>
            </a:r>
            <a:endParaRPr b="1" sz="1675">
              <a:solidFill>
                <a:srgbClr val="222222"/>
              </a:solidFill>
              <a:highlight>
                <a:srgbClr val="FFFFFF"/>
              </a:highlight>
            </a:endParaRPr>
          </a:p>
          <a:p>
            <a:pPr indent="0" lvl="0" marL="0" rtl="0" algn="l">
              <a:lnSpc>
                <a:spcPct val="105000"/>
              </a:lnSpc>
              <a:spcBef>
                <a:spcPts val="2300"/>
              </a:spcBef>
              <a:spcAft>
                <a:spcPts val="1200"/>
              </a:spcAft>
              <a:buSzPts val="935"/>
              <a:buNone/>
            </a:pPr>
            <a:r>
              <a:t/>
            </a:r>
            <a:endParaRPr b="1" sz="1629"/>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20">
                <a:solidFill>
                  <a:srgbClr val="0000FF"/>
                </a:solidFill>
              </a:rPr>
              <a:t>CUSTOMER RELATIONSHIP MANAGEMENT(CRM)</a:t>
            </a:r>
            <a:endParaRPr b="1" sz="2520">
              <a:solidFill>
                <a:srgbClr val="0000FF"/>
              </a:solidFill>
            </a:endParaRPr>
          </a:p>
        </p:txBody>
      </p:sp>
      <p:sp>
        <p:nvSpPr>
          <p:cNvPr id="306" name="Google Shape;306;p57"/>
          <p:cNvSpPr txBox="1"/>
          <p:nvPr>
            <p:ph idx="1" type="body"/>
          </p:nvPr>
        </p:nvSpPr>
        <p:spPr>
          <a:xfrm>
            <a:off x="63400" y="466575"/>
            <a:ext cx="9080700" cy="467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50">
                <a:solidFill>
                  <a:srgbClr val="0A0A0A"/>
                </a:solidFill>
                <a:highlight>
                  <a:srgbClr val="FFFFFF"/>
                </a:highlight>
              </a:rPr>
              <a:t>Customer relationship management (CRM) is the combination of practices, strategies and technologies that companies use to manage and analyze customer interactions and data throughout the customer lifecycle.</a:t>
            </a:r>
            <a:endParaRPr b="1" sz="1550">
              <a:solidFill>
                <a:srgbClr val="0A0A0A"/>
              </a:solidFill>
              <a:highlight>
                <a:srgbClr val="FFFFFF"/>
              </a:highlight>
            </a:endParaRPr>
          </a:p>
          <a:p>
            <a:pPr indent="0" lvl="0" marL="0" rtl="0" algn="l">
              <a:spcBef>
                <a:spcPts val="1200"/>
              </a:spcBef>
              <a:spcAft>
                <a:spcPts val="0"/>
              </a:spcAft>
              <a:buNone/>
            </a:pPr>
            <a:r>
              <a:rPr b="1" lang="en" sz="1550">
                <a:solidFill>
                  <a:srgbClr val="0A0A0A"/>
                </a:solidFill>
                <a:highlight>
                  <a:srgbClr val="FFFFFF"/>
                </a:highlight>
              </a:rPr>
              <a:t> The goal is to improve customer service relationships and assist in customer retention and drive sales growth. CRM systems compile customer data across different channels, or points of contact, between the customer and the company, which could include the company's website, telephone, live chat, direct mail, marketing materials and social networks. CRM systems can also give customer-facing staff members detailed information on customers' personal information, purchase history, buying preferences and concerns.</a:t>
            </a:r>
            <a:endParaRPr b="1" sz="1550">
              <a:solidFill>
                <a:srgbClr val="0A0A0A"/>
              </a:solidFill>
              <a:highlight>
                <a:srgbClr val="FFFFFF"/>
              </a:highlight>
            </a:endParaRPr>
          </a:p>
          <a:p>
            <a:pPr indent="0" lvl="0" marL="0" rtl="0" algn="l">
              <a:spcBef>
                <a:spcPts val="1200"/>
              </a:spcBef>
              <a:spcAft>
                <a:spcPts val="0"/>
              </a:spcAft>
              <a:buNone/>
            </a:pPr>
            <a:r>
              <a:t/>
            </a:r>
            <a:endParaRPr b="1" sz="1550">
              <a:solidFill>
                <a:srgbClr val="0A0A0A"/>
              </a:solidFill>
              <a:highlight>
                <a:srgbClr val="FFFFFF"/>
              </a:highlight>
            </a:endParaRPr>
          </a:p>
          <a:p>
            <a:pPr indent="0" lvl="0" marL="0" rtl="0" algn="l">
              <a:spcBef>
                <a:spcPts val="1200"/>
              </a:spcBef>
              <a:spcAft>
                <a:spcPts val="0"/>
              </a:spcAft>
              <a:buClr>
                <a:schemeClr val="dk1"/>
              </a:buClr>
              <a:buSzPts val="1100"/>
              <a:buFont typeface="Arial"/>
              <a:buNone/>
            </a:pPr>
            <a:r>
              <a:rPr b="1" lang="en" sz="1700">
                <a:solidFill>
                  <a:srgbClr val="241C15"/>
                </a:solidFill>
                <a:highlight>
                  <a:srgbClr val="FFFFFF"/>
                </a:highlight>
              </a:rPr>
              <a:t>CRM software or technology is a tool or system of tools that help businesses aggregate, organize, and analyze customer information data to better manage relationships with customers.</a:t>
            </a:r>
            <a:endParaRPr b="1" sz="1700">
              <a:solidFill>
                <a:srgbClr val="241C15"/>
              </a:solidFill>
              <a:highlight>
                <a:srgbClr val="FFFFFF"/>
              </a:highlight>
            </a:endParaRPr>
          </a:p>
          <a:p>
            <a:pPr indent="0" lvl="0" marL="0" rtl="0" algn="l">
              <a:spcBef>
                <a:spcPts val="1200"/>
              </a:spcBef>
              <a:spcAft>
                <a:spcPts val="1200"/>
              </a:spcAft>
              <a:buNone/>
            </a:pPr>
            <a:r>
              <a:t/>
            </a:r>
            <a:endParaRPr sz="1350">
              <a:solidFill>
                <a:srgbClr val="666666"/>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8"/>
          <p:cNvPicPr preferRelativeResize="0"/>
          <p:nvPr/>
        </p:nvPicPr>
        <p:blipFill>
          <a:blip r:embed="rId3">
            <a:alphaModFix/>
          </a:blip>
          <a:stretch>
            <a:fillRect/>
          </a:stretch>
        </p:blipFill>
        <p:spPr>
          <a:xfrm>
            <a:off x="0" y="0"/>
            <a:ext cx="4866375" cy="3245875"/>
          </a:xfrm>
          <a:prstGeom prst="rect">
            <a:avLst/>
          </a:prstGeom>
          <a:noFill/>
          <a:ln>
            <a:noFill/>
          </a:ln>
        </p:spPr>
      </p:pic>
      <p:pic>
        <p:nvPicPr>
          <p:cNvPr id="312" name="Google Shape;312;p58"/>
          <p:cNvPicPr preferRelativeResize="0"/>
          <p:nvPr/>
        </p:nvPicPr>
        <p:blipFill>
          <a:blip r:embed="rId4">
            <a:alphaModFix/>
          </a:blip>
          <a:stretch>
            <a:fillRect/>
          </a:stretch>
        </p:blipFill>
        <p:spPr>
          <a:xfrm>
            <a:off x="4572000" y="1396725"/>
            <a:ext cx="4572000" cy="3746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9"/>
          <p:cNvSpPr txBox="1"/>
          <p:nvPr>
            <p:ph type="title"/>
          </p:nvPr>
        </p:nvSpPr>
        <p:spPr>
          <a:xfrm>
            <a:off x="33675" y="36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0000FF"/>
                </a:solidFill>
              </a:rPr>
              <a:t>WHAT IS HRM?</a:t>
            </a:r>
            <a:endParaRPr b="1" sz="3020">
              <a:solidFill>
                <a:srgbClr val="0000FF"/>
              </a:solidFill>
            </a:endParaRPr>
          </a:p>
        </p:txBody>
      </p:sp>
      <p:sp>
        <p:nvSpPr>
          <p:cNvPr id="318" name="Google Shape;318;p59"/>
          <p:cNvSpPr txBox="1"/>
          <p:nvPr>
            <p:ph idx="1" type="body"/>
          </p:nvPr>
        </p:nvSpPr>
        <p:spPr>
          <a:xfrm>
            <a:off x="33675" y="540175"/>
            <a:ext cx="9110400" cy="460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50">
                <a:solidFill>
                  <a:srgbClr val="0A0A0A"/>
                </a:solidFill>
                <a:highlight>
                  <a:srgbClr val="FFFFFF"/>
                </a:highlight>
              </a:rPr>
              <a:t>Human resource management is the strategic and coherent approach to the effective and efficient management of people in a company or organization such that they help their business gain a competitive advantage. It is designed to maximize employee performance in service of an employer's strategic objectives.</a:t>
            </a:r>
            <a:endParaRPr b="1" sz="1650">
              <a:solidFill>
                <a:srgbClr val="0A0A0A"/>
              </a:solidFill>
              <a:highlight>
                <a:srgbClr val="FFFFFF"/>
              </a:highlight>
            </a:endParaRPr>
          </a:p>
          <a:p>
            <a:pPr indent="0" lvl="0" marL="0" rtl="0" algn="just">
              <a:lnSpc>
                <a:spcPct val="166670"/>
              </a:lnSpc>
              <a:spcBef>
                <a:spcPts val="1200"/>
              </a:spcBef>
              <a:spcAft>
                <a:spcPts val="0"/>
              </a:spcAft>
              <a:buClr>
                <a:schemeClr val="dk1"/>
              </a:buClr>
              <a:buSzPts val="1100"/>
              <a:buFont typeface="Arial"/>
              <a:buNone/>
            </a:pPr>
            <a:r>
              <a:rPr b="1" i="1" lang="en" sz="1600">
                <a:solidFill>
                  <a:schemeClr val="accent2"/>
                </a:solidFill>
                <a:latin typeface="Lato"/>
                <a:ea typeface="Lato"/>
                <a:cs typeface="Lato"/>
                <a:sym typeface="Lato"/>
              </a:rPr>
              <a:t>Human: refers to the skilled workforce in an organization.</a:t>
            </a:r>
            <a:endParaRPr b="1" i="1" sz="1600">
              <a:solidFill>
                <a:schemeClr val="accent2"/>
              </a:solidFill>
              <a:latin typeface="Lato"/>
              <a:ea typeface="Lato"/>
              <a:cs typeface="Lato"/>
              <a:sym typeface="Lato"/>
            </a:endParaRPr>
          </a:p>
          <a:p>
            <a:pPr indent="0" lvl="0" marL="0" rtl="0" algn="just">
              <a:lnSpc>
                <a:spcPct val="166670"/>
              </a:lnSpc>
              <a:spcBef>
                <a:spcPts val="900"/>
              </a:spcBef>
              <a:spcAft>
                <a:spcPts val="0"/>
              </a:spcAft>
              <a:buClr>
                <a:schemeClr val="dk1"/>
              </a:buClr>
              <a:buSzPts val="1100"/>
              <a:buFont typeface="Arial"/>
              <a:buNone/>
            </a:pPr>
            <a:r>
              <a:rPr b="1" i="1" lang="en" sz="1600">
                <a:solidFill>
                  <a:schemeClr val="accent2"/>
                </a:solidFill>
                <a:latin typeface="Lato"/>
                <a:ea typeface="Lato"/>
                <a:cs typeface="Lato"/>
                <a:sym typeface="Lato"/>
              </a:rPr>
              <a:t>Resource: refers to limited availability or scarce.</a:t>
            </a:r>
            <a:endParaRPr b="1" i="1" sz="1600">
              <a:solidFill>
                <a:schemeClr val="accent2"/>
              </a:solidFill>
              <a:latin typeface="Lato"/>
              <a:ea typeface="Lato"/>
              <a:cs typeface="Lato"/>
              <a:sym typeface="Lato"/>
            </a:endParaRPr>
          </a:p>
          <a:p>
            <a:pPr indent="0" lvl="0" marL="0" rtl="0" algn="just">
              <a:lnSpc>
                <a:spcPct val="166670"/>
              </a:lnSpc>
              <a:spcBef>
                <a:spcPts val="900"/>
              </a:spcBef>
              <a:spcAft>
                <a:spcPts val="0"/>
              </a:spcAft>
              <a:buClr>
                <a:schemeClr val="dk1"/>
              </a:buClr>
              <a:buSzPts val="1100"/>
              <a:buFont typeface="Arial"/>
              <a:buNone/>
            </a:pPr>
            <a:r>
              <a:rPr b="1" i="1" lang="en" sz="1600">
                <a:solidFill>
                  <a:schemeClr val="accent2"/>
                </a:solidFill>
                <a:latin typeface="Lato"/>
                <a:ea typeface="Lato"/>
                <a:cs typeface="Lato"/>
                <a:sym typeface="Lato"/>
              </a:rPr>
              <a:t>Management: refers  how to optimize  and make best use of such limited or scarce resource so as to meet the organization goals and objectives.</a:t>
            </a:r>
            <a:endParaRPr b="1" i="1" sz="1600">
              <a:solidFill>
                <a:schemeClr val="accent2"/>
              </a:solidFill>
              <a:latin typeface="Lato"/>
              <a:ea typeface="Lato"/>
              <a:cs typeface="Lato"/>
              <a:sym typeface="Lato"/>
            </a:endParaRPr>
          </a:p>
          <a:p>
            <a:pPr indent="0" lvl="0" marL="0" rtl="0" algn="l">
              <a:spcBef>
                <a:spcPts val="0"/>
              </a:spcBef>
              <a:spcAft>
                <a:spcPts val="1200"/>
              </a:spcAft>
              <a:buNone/>
            </a:pPr>
            <a:r>
              <a:rPr b="1" lang="en" sz="1600">
                <a:solidFill>
                  <a:schemeClr val="accent2"/>
                </a:solidFill>
                <a:latin typeface="Lato"/>
                <a:ea typeface="Lato"/>
                <a:cs typeface="Lato"/>
                <a:sym typeface="Lato"/>
              </a:rPr>
              <a:t>Therefore, human resource management is meant for proper utilisation of  available skilled workforce and also to make efficient use of existing human resource in the organisation</a:t>
            </a:r>
            <a:endParaRPr b="1" sz="2150">
              <a:solidFill>
                <a:srgbClr val="4D5156"/>
              </a:solidFill>
              <a:highlight>
                <a:srgbClr val="FFFFFF"/>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NATURE/CHARACTERISTICS/FEATURES OF HRM</a:t>
            </a:r>
            <a:endParaRPr b="1">
              <a:solidFill>
                <a:srgbClr val="0000FF"/>
              </a:solidFill>
            </a:endParaRPr>
          </a:p>
        </p:txBody>
      </p:sp>
      <p:sp>
        <p:nvSpPr>
          <p:cNvPr id="324" name="Google Shape;324;p60"/>
          <p:cNvSpPr txBox="1"/>
          <p:nvPr>
            <p:ph idx="1" type="body"/>
          </p:nvPr>
        </p:nvSpPr>
        <p:spPr>
          <a:xfrm>
            <a:off x="0" y="509925"/>
            <a:ext cx="9144000" cy="4633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1500">
                <a:solidFill>
                  <a:srgbClr val="0A0A0A"/>
                </a:solidFill>
                <a:highlight>
                  <a:srgbClr val="FFFFFF"/>
                </a:highlight>
                <a:latin typeface="Roboto"/>
                <a:ea typeface="Roboto"/>
                <a:cs typeface="Roboto"/>
                <a:sym typeface="Roboto"/>
              </a:rPr>
              <a:t>Human Resource Management: Nature</a:t>
            </a:r>
            <a:endParaRPr b="1" sz="1500">
              <a:solidFill>
                <a:srgbClr val="0A0A0A"/>
              </a:solidFill>
              <a:highlight>
                <a:srgbClr val="FFFFFF"/>
              </a:highlight>
              <a:latin typeface="Roboto"/>
              <a:ea typeface="Roboto"/>
              <a:cs typeface="Roboto"/>
              <a:sym typeface="Roboto"/>
            </a:endParaRPr>
          </a:p>
          <a:p>
            <a:pPr indent="0" lvl="0" marL="0" rtl="0" algn="l">
              <a:spcBef>
                <a:spcPts val="400"/>
              </a:spcBef>
              <a:spcAft>
                <a:spcPts val="0"/>
              </a:spcAft>
              <a:buClr>
                <a:schemeClr val="dk1"/>
              </a:buClr>
              <a:buSzPts val="1100"/>
              <a:buFont typeface="Arial"/>
              <a:buNone/>
            </a:pPr>
            <a:r>
              <a:rPr b="1" lang="en" sz="1400">
                <a:solidFill>
                  <a:srgbClr val="0A0A0A"/>
                </a:solidFill>
                <a:highlight>
                  <a:srgbClr val="FFFFFF"/>
                </a:highlight>
                <a:latin typeface="Roboto"/>
                <a:ea typeface="Roboto"/>
                <a:cs typeface="Roboto"/>
                <a:sym typeface="Roboto"/>
              </a:rPr>
              <a:t>Human Resource </a:t>
            </a:r>
            <a:r>
              <a:rPr b="1" lang="en" sz="1400">
                <a:solidFill>
                  <a:srgbClr val="0A0A0A"/>
                </a:solidFill>
                <a:highlight>
                  <a:srgbClr val="FFFFFF"/>
                </a:highlight>
                <a:uFill>
                  <a:noFill/>
                </a:uFill>
                <a:latin typeface="Roboto"/>
                <a:ea typeface="Roboto"/>
                <a:cs typeface="Roboto"/>
                <a:sym typeface="Roboto"/>
                <a:hlinkClick r:id="rId3">
                  <a:extLst>
                    <a:ext uri="{A12FA001-AC4F-418D-AE19-62706E023703}">
                      <ahyp:hlinkClr val="tx"/>
                    </a:ext>
                  </a:extLst>
                </a:hlinkClick>
              </a:rPr>
              <a:t>Management</a:t>
            </a:r>
            <a:r>
              <a:rPr b="1" lang="en" sz="1400">
                <a:solidFill>
                  <a:srgbClr val="0A0A0A"/>
                </a:solidFill>
                <a:highlight>
                  <a:srgbClr val="FFFFFF"/>
                </a:highlight>
                <a:latin typeface="Roboto"/>
                <a:ea typeface="Roboto"/>
                <a:cs typeface="Roboto"/>
                <a:sym typeface="Roboto"/>
              </a:rPr>
              <a:t> is a process of bringing people and organizations together so that the goals of each are met. The various features of </a:t>
            </a:r>
            <a:r>
              <a:rPr b="1" lang="en" sz="1400">
                <a:solidFill>
                  <a:srgbClr val="0A0A0A"/>
                </a:solidFill>
                <a:highlight>
                  <a:srgbClr val="FFFFFF"/>
                </a:highlight>
                <a:uFill>
                  <a:noFill/>
                </a:uFill>
                <a:latin typeface="Roboto"/>
                <a:ea typeface="Roboto"/>
                <a:cs typeface="Roboto"/>
                <a:sym typeface="Roboto"/>
                <a:hlinkClick r:id="rId4">
                  <a:extLst>
                    <a:ext uri="{A12FA001-AC4F-418D-AE19-62706E023703}">
                      <ahyp:hlinkClr val="tx"/>
                    </a:ext>
                  </a:extLst>
                </a:hlinkClick>
              </a:rPr>
              <a:t>HRM</a:t>
            </a:r>
            <a:r>
              <a:rPr b="1" lang="en" sz="1400">
                <a:solidFill>
                  <a:srgbClr val="0A0A0A"/>
                </a:solidFill>
                <a:highlight>
                  <a:srgbClr val="FFFFFF"/>
                </a:highlight>
                <a:latin typeface="Roboto"/>
                <a:ea typeface="Roboto"/>
                <a:cs typeface="Roboto"/>
                <a:sym typeface="Roboto"/>
              </a:rPr>
              <a:t> include:</a:t>
            </a:r>
            <a:endParaRPr b="1" sz="1400">
              <a:solidFill>
                <a:srgbClr val="0A0A0A"/>
              </a:solidFill>
              <a:highlight>
                <a:srgbClr val="FFFFFF"/>
              </a:highlight>
              <a:latin typeface="Roboto"/>
              <a:ea typeface="Roboto"/>
              <a:cs typeface="Roboto"/>
              <a:sym typeface="Roboto"/>
            </a:endParaRPr>
          </a:p>
          <a:p>
            <a:pPr indent="-317500" lvl="0" marL="457200" rtl="0" algn="l">
              <a:spcBef>
                <a:spcPts val="0"/>
              </a:spcBef>
              <a:spcAft>
                <a:spcPts val="0"/>
              </a:spcAft>
              <a:buClr>
                <a:srgbClr val="0A0A0A"/>
              </a:buClr>
              <a:buSzPts val="1400"/>
              <a:buFont typeface="Roboto"/>
              <a:buChar char="●"/>
            </a:pPr>
            <a:r>
              <a:rPr b="1" lang="en" sz="1400">
                <a:solidFill>
                  <a:srgbClr val="0A0A0A"/>
                </a:solidFill>
                <a:highlight>
                  <a:srgbClr val="FFFFFF"/>
                </a:highlight>
                <a:latin typeface="Roboto"/>
                <a:ea typeface="Roboto"/>
                <a:cs typeface="Roboto"/>
                <a:sym typeface="Roboto"/>
              </a:rPr>
              <a:t>It is pervasive in nature as it is present in all enterprises.</a:t>
            </a:r>
            <a:endParaRPr b="1" sz="1400">
              <a:solidFill>
                <a:srgbClr val="0A0A0A"/>
              </a:solidFill>
              <a:highlight>
                <a:srgbClr val="FFFFFF"/>
              </a:highlight>
              <a:latin typeface="Roboto"/>
              <a:ea typeface="Roboto"/>
              <a:cs typeface="Roboto"/>
              <a:sym typeface="Roboto"/>
            </a:endParaRPr>
          </a:p>
          <a:p>
            <a:pPr indent="-317500" lvl="0" marL="457200" rtl="0" algn="l">
              <a:spcBef>
                <a:spcPts val="0"/>
              </a:spcBef>
              <a:spcAft>
                <a:spcPts val="0"/>
              </a:spcAft>
              <a:buClr>
                <a:srgbClr val="0A0A0A"/>
              </a:buClr>
              <a:buSzPts val="1400"/>
              <a:buFont typeface="Roboto"/>
              <a:buChar char="●"/>
            </a:pPr>
            <a:r>
              <a:rPr b="1" lang="en" sz="1400">
                <a:solidFill>
                  <a:srgbClr val="0A0A0A"/>
                </a:solidFill>
                <a:highlight>
                  <a:srgbClr val="FFFFFF"/>
                </a:highlight>
                <a:latin typeface="Roboto"/>
                <a:ea typeface="Roboto"/>
                <a:cs typeface="Roboto"/>
                <a:sym typeface="Roboto"/>
              </a:rPr>
              <a:t>Its focus is on results rather than on rules.</a:t>
            </a:r>
            <a:endParaRPr b="1" sz="1400">
              <a:solidFill>
                <a:srgbClr val="0A0A0A"/>
              </a:solidFill>
              <a:highlight>
                <a:srgbClr val="FFFFFF"/>
              </a:highlight>
              <a:latin typeface="Roboto"/>
              <a:ea typeface="Roboto"/>
              <a:cs typeface="Roboto"/>
              <a:sym typeface="Roboto"/>
            </a:endParaRPr>
          </a:p>
          <a:p>
            <a:pPr indent="-317500" lvl="0" marL="457200" rtl="0" algn="l">
              <a:spcBef>
                <a:spcPts val="0"/>
              </a:spcBef>
              <a:spcAft>
                <a:spcPts val="0"/>
              </a:spcAft>
              <a:buClr>
                <a:srgbClr val="0A0A0A"/>
              </a:buClr>
              <a:buSzPts val="1400"/>
              <a:buFont typeface="Roboto"/>
              <a:buChar char="●"/>
            </a:pPr>
            <a:r>
              <a:rPr b="1" lang="en" sz="1400">
                <a:solidFill>
                  <a:srgbClr val="0A0A0A"/>
                </a:solidFill>
                <a:highlight>
                  <a:srgbClr val="FFFFFF"/>
                </a:highlight>
                <a:latin typeface="Roboto"/>
                <a:ea typeface="Roboto"/>
                <a:cs typeface="Roboto"/>
                <a:sym typeface="Roboto"/>
              </a:rPr>
              <a:t>It tries to help employees develop their potential fully.</a:t>
            </a:r>
            <a:endParaRPr b="1" sz="1400">
              <a:solidFill>
                <a:srgbClr val="0A0A0A"/>
              </a:solidFill>
              <a:highlight>
                <a:srgbClr val="FFFFFF"/>
              </a:highlight>
              <a:latin typeface="Roboto"/>
              <a:ea typeface="Roboto"/>
              <a:cs typeface="Roboto"/>
              <a:sym typeface="Roboto"/>
            </a:endParaRPr>
          </a:p>
          <a:p>
            <a:pPr indent="-317500" lvl="0" marL="457200" rtl="0" algn="l">
              <a:spcBef>
                <a:spcPts val="0"/>
              </a:spcBef>
              <a:spcAft>
                <a:spcPts val="0"/>
              </a:spcAft>
              <a:buClr>
                <a:srgbClr val="0A0A0A"/>
              </a:buClr>
              <a:buSzPts val="1400"/>
              <a:buFont typeface="Roboto"/>
              <a:buChar char="●"/>
            </a:pPr>
            <a:r>
              <a:rPr b="1" lang="en" sz="1400">
                <a:solidFill>
                  <a:srgbClr val="0A0A0A"/>
                </a:solidFill>
                <a:highlight>
                  <a:srgbClr val="FFFFFF"/>
                </a:highlight>
                <a:latin typeface="Roboto"/>
                <a:ea typeface="Roboto"/>
                <a:cs typeface="Roboto"/>
                <a:sym typeface="Roboto"/>
              </a:rPr>
              <a:t>It encourages employees to give their best to the organization.</a:t>
            </a:r>
            <a:endParaRPr b="1" sz="1400">
              <a:solidFill>
                <a:srgbClr val="0A0A0A"/>
              </a:solidFill>
              <a:highlight>
                <a:srgbClr val="FFFFFF"/>
              </a:highlight>
              <a:latin typeface="Roboto"/>
              <a:ea typeface="Roboto"/>
              <a:cs typeface="Roboto"/>
              <a:sym typeface="Roboto"/>
            </a:endParaRPr>
          </a:p>
          <a:p>
            <a:pPr indent="-317500" lvl="0" marL="457200" rtl="0" algn="l">
              <a:spcBef>
                <a:spcPts val="0"/>
              </a:spcBef>
              <a:spcAft>
                <a:spcPts val="0"/>
              </a:spcAft>
              <a:buClr>
                <a:srgbClr val="0A0A0A"/>
              </a:buClr>
              <a:buSzPts val="1400"/>
              <a:buFont typeface="Roboto"/>
              <a:buChar char="●"/>
            </a:pPr>
            <a:r>
              <a:rPr b="1" lang="en" sz="1400">
                <a:solidFill>
                  <a:srgbClr val="0A0A0A"/>
                </a:solidFill>
                <a:highlight>
                  <a:srgbClr val="FFFFFF"/>
                </a:highlight>
                <a:latin typeface="Roboto"/>
                <a:ea typeface="Roboto"/>
                <a:cs typeface="Roboto"/>
                <a:sym typeface="Roboto"/>
              </a:rPr>
              <a:t>It is all about people at work, both as individuals and groups.</a:t>
            </a:r>
            <a:endParaRPr b="1" sz="1400">
              <a:solidFill>
                <a:srgbClr val="0A0A0A"/>
              </a:solidFill>
              <a:highlight>
                <a:srgbClr val="FFFFFF"/>
              </a:highlight>
              <a:latin typeface="Roboto"/>
              <a:ea typeface="Roboto"/>
              <a:cs typeface="Roboto"/>
              <a:sym typeface="Roboto"/>
            </a:endParaRPr>
          </a:p>
          <a:p>
            <a:pPr indent="-317500" lvl="0" marL="457200" rtl="0" algn="l">
              <a:spcBef>
                <a:spcPts val="0"/>
              </a:spcBef>
              <a:spcAft>
                <a:spcPts val="0"/>
              </a:spcAft>
              <a:buClr>
                <a:srgbClr val="0A0A0A"/>
              </a:buClr>
              <a:buSzPts val="1400"/>
              <a:buFont typeface="Roboto"/>
              <a:buChar char="●"/>
            </a:pPr>
            <a:r>
              <a:rPr b="1" lang="en" sz="1400">
                <a:solidFill>
                  <a:srgbClr val="0A0A0A"/>
                </a:solidFill>
                <a:highlight>
                  <a:srgbClr val="FFFFFF"/>
                </a:highlight>
                <a:latin typeface="Roboto"/>
                <a:ea typeface="Roboto"/>
                <a:cs typeface="Roboto"/>
                <a:sym typeface="Roboto"/>
              </a:rPr>
              <a:t>It tries to put people on assigned </a:t>
            </a:r>
            <a:r>
              <a:rPr b="1" lang="en" sz="1400">
                <a:solidFill>
                  <a:srgbClr val="0A0A0A"/>
                </a:solidFill>
                <a:highlight>
                  <a:srgbClr val="FFFFFF"/>
                </a:highlight>
                <a:uFill>
                  <a:noFill/>
                </a:uFill>
                <a:latin typeface="Roboto"/>
                <a:ea typeface="Roboto"/>
                <a:cs typeface="Roboto"/>
                <a:sym typeface="Roboto"/>
                <a:hlinkClick r:id="rId5">
                  <a:extLst>
                    <a:ext uri="{A12FA001-AC4F-418D-AE19-62706E023703}">
                      <ahyp:hlinkClr val="tx"/>
                    </a:ext>
                  </a:extLst>
                </a:hlinkClick>
              </a:rPr>
              <a:t>jobs</a:t>
            </a:r>
            <a:r>
              <a:rPr b="1" lang="en" sz="1400">
                <a:solidFill>
                  <a:srgbClr val="0A0A0A"/>
                </a:solidFill>
                <a:highlight>
                  <a:srgbClr val="FFFFFF"/>
                </a:highlight>
                <a:latin typeface="Roboto"/>
                <a:ea typeface="Roboto"/>
                <a:cs typeface="Roboto"/>
                <a:sym typeface="Roboto"/>
              </a:rPr>
              <a:t> in order to produce good results.</a:t>
            </a:r>
            <a:endParaRPr b="1" sz="1400">
              <a:solidFill>
                <a:srgbClr val="0A0A0A"/>
              </a:solidFill>
              <a:highlight>
                <a:srgbClr val="FFFFFF"/>
              </a:highlight>
              <a:latin typeface="Roboto"/>
              <a:ea typeface="Roboto"/>
              <a:cs typeface="Roboto"/>
              <a:sym typeface="Roboto"/>
            </a:endParaRPr>
          </a:p>
          <a:p>
            <a:pPr indent="-317500" lvl="0" marL="457200" rtl="0" algn="l">
              <a:spcBef>
                <a:spcPts val="0"/>
              </a:spcBef>
              <a:spcAft>
                <a:spcPts val="0"/>
              </a:spcAft>
              <a:buClr>
                <a:srgbClr val="0A0A0A"/>
              </a:buClr>
              <a:buSzPts val="1400"/>
              <a:buFont typeface="Roboto"/>
              <a:buChar char="●"/>
            </a:pPr>
            <a:r>
              <a:rPr b="1" lang="en" sz="1400">
                <a:solidFill>
                  <a:srgbClr val="0A0A0A"/>
                </a:solidFill>
                <a:highlight>
                  <a:srgbClr val="FFFFFF"/>
                </a:highlight>
                <a:latin typeface="Roboto"/>
                <a:ea typeface="Roboto"/>
                <a:cs typeface="Roboto"/>
                <a:sym typeface="Roboto"/>
              </a:rPr>
              <a:t>It helps an organization meet its goals in the future by providing for competent and well-motivated employees.</a:t>
            </a:r>
            <a:endParaRPr b="1" sz="1400">
              <a:solidFill>
                <a:srgbClr val="0A0A0A"/>
              </a:solidFill>
              <a:highlight>
                <a:srgbClr val="FFFFFF"/>
              </a:highlight>
              <a:latin typeface="Roboto"/>
              <a:ea typeface="Roboto"/>
              <a:cs typeface="Roboto"/>
              <a:sym typeface="Roboto"/>
            </a:endParaRPr>
          </a:p>
          <a:p>
            <a:pPr indent="-317500" lvl="0" marL="457200" rtl="0" algn="l">
              <a:spcBef>
                <a:spcPts val="0"/>
              </a:spcBef>
              <a:spcAft>
                <a:spcPts val="0"/>
              </a:spcAft>
              <a:buClr>
                <a:srgbClr val="0A0A0A"/>
              </a:buClr>
              <a:buSzPts val="1400"/>
              <a:buFont typeface="Roboto"/>
              <a:buChar char="●"/>
            </a:pPr>
            <a:r>
              <a:rPr b="1" lang="en" sz="1400">
                <a:solidFill>
                  <a:srgbClr val="0A0A0A"/>
                </a:solidFill>
                <a:highlight>
                  <a:srgbClr val="FFFFFF"/>
                </a:highlight>
                <a:latin typeface="Roboto"/>
                <a:ea typeface="Roboto"/>
                <a:cs typeface="Roboto"/>
                <a:sym typeface="Roboto"/>
              </a:rPr>
              <a:t>It tries to build and maintain cordial relations between people working at various levels in the organization.</a:t>
            </a:r>
            <a:endParaRPr b="1" sz="1400">
              <a:solidFill>
                <a:srgbClr val="0A0A0A"/>
              </a:solidFill>
              <a:highlight>
                <a:srgbClr val="FFFFFF"/>
              </a:highlight>
              <a:latin typeface="Roboto"/>
              <a:ea typeface="Roboto"/>
              <a:cs typeface="Roboto"/>
              <a:sym typeface="Roboto"/>
            </a:endParaRPr>
          </a:p>
          <a:p>
            <a:pPr indent="-317500" lvl="0" marL="457200" rtl="0" algn="l">
              <a:spcBef>
                <a:spcPts val="0"/>
              </a:spcBef>
              <a:spcAft>
                <a:spcPts val="0"/>
              </a:spcAft>
              <a:buClr>
                <a:srgbClr val="0A0A0A"/>
              </a:buClr>
              <a:buSzPts val="1400"/>
              <a:buFont typeface="Roboto"/>
              <a:buChar char="●"/>
            </a:pPr>
            <a:r>
              <a:rPr b="1" lang="en" sz="1400">
                <a:solidFill>
                  <a:srgbClr val="0A0A0A"/>
                </a:solidFill>
                <a:highlight>
                  <a:srgbClr val="FFFFFF"/>
                </a:highlight>
                <a:latin typeface="Roboto"/>
                <a:ea typeface="Roboto"/>
                <a:cs typeface="Roboto"/>
                <a:sym typeface="Roboto"/>
              </a:rPr>
              <a:t>It is a multi-disciplinary activity, utilizing knowledge and inputs drawn from psychology, economics, etc.</a:t>
            </a:r>
            <a:endParaRPr b="1" sz="1400">
              <a:solidFill>
                <a:srgbClr val="0A0A0A"/>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b="1" sz="2000">
              <a:solidFill>
                <a:srgbClr val="0A0A0A"/>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61"/>
          <p:cNvPicPr preferRelativeResize="0"/>
          <p:nvPr/>
        </p:nvPicPr>
        <p:blipFill>
          <a:blip r:embed="rId3">
            <a:alphaModFix/>
          </a:blip>
          <a:stretch>
            <a:fillRect/>
          </a:stretch>
        </p:blipFill>
        <p:spPr>
          <a:xfrm>
            <a:off x="2245974" y="0"/>
            <a:ext cx="4652018"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5509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3D85C6"/>
                </a:solidFill>
              </a:rPr>
              <a:t>IMPORTANCE OF MARKETING</a:t>
            </a:r>
            <a:endParaRPr b="1" sz="3020">
              <a:solidFill>
                <a:srgbClr val="3D85C6"/>
              </a:solidFill>
            </a:endParaRPr>
          </a:p>
        </p:txBody>
      </p:sp>
      <p:sp>
        <p:nvSpPr>
          <p:cNvPr id="78" name="Google Shape;78;p17"/>
          <p:cNvSpPr txBox="1"/>
          <p:nvPr>
            <p:ph idx="1" type="body"/>
          </p:nvPr>
        </p:nvSpPr>
        <p:spPr>
          <a:xfrm>
            <a:off x="0" y="572700"/>
            <a:ext cx="9144000" cy="4570800"/>
          </a:xfrm>
          <a:prstGeom prst="rect">
            <a:avLst/>
          </a:prstGeom>
        </p:spPr>
        <p:txBody>
          <a:bodyPr anchorCtr="0" anchor="t" bIns="91425" lIns="91425" spcFirstLastPara="1" rIns="91425" wrap="square" tIns="91425">
            <a:normAutofit fontScale="47500" lnSpcReduction="20000"/>
          </a:bodyPr>
          <a:lstStyle/>
          <a:p>
            <a:pPr indent="0" lvl="0" marL="0" rtl="0" algn="l">
              <a:lnSpc>
                <a:spcPct val="150000"/>
              </a:lnSpc>
              <a:spcBef>
                <a:spcPts val="0"/>
              </a:spcBef>
              <a:spcAft>
                <a:spcPts val="0"/>
              </a:spcAft>
              <a:buNone/>
            </a:pPr>
            <a:r>
              <a:rPr b="1" lang="en" sz="3373">
                <a:solidFill>
                  <a:srgbClr val="FF0000"/>
                </a:solidFill>
                <a:highlight>
                  <a:srgbClr val="FFFFFF"/>
                </a:highlight>
                <a:latin typeface="Roboto"/>
                <a:ea typeface="Roboto"/>
                <a:cs typeface="Roboto"/>
                <a:sym typeface="Roboto"/>
              </a:rPr>
              <a:t>1.Effective consumer engagement:</a:t>
            </a:r>
            <a:r>
              <a:rPr b="1" lang="en" sz="3793">
                <a:solidFill>
                  <a:srgbClr val="333333"/>
                </a:solidFill>
                <a:highlight>
                  <a:srgbClr val="FFFFFF"/>
                </a:highlight>
                <a:latin typeface="Roboto"/>
                <a:ea typeface="Roboto"/>
                <a:cs typeface="Roboto"/>
                <a:sym typeface="Roboto"/>
              </a:rPr>
              <a:t> </a:t>
            </a:r>
            <a:r>
              <a:rPr b="1" lang="en" sz="4214">
                <a:solidFill>
                  <a:srgbClr val="333333"/>
                </a:solidFill>
                <a:highlight>
                  <a:srgbClr val="FFFFFF"/>
                </a:highlight>
                <a:latin typeface="Roboto"/>
                <a:ea typeface="Roboto"/>
                <a:cs typeface="Roboto"/>
                <a:sym typeface="Roboto"/>
              </a:rPr>
              <a:t>Businesses must engage customers, and herein, marketing proves to be an effective tool. Customers can be engaged by telling them what they do not know and creating good content around your products and services.</a:t>
            </a:r>
            <a:endParaRPr b="1" sz="4214">
              <a:solidFill>
                <a:srgbClr val="333333"/>
              </a:solidFill>
              <a:highlight>
                <a:srgbClr val="FFFFFF"/>
              </a:highlight>
              <a:latin typeface="Roboto"/>
              <a:ea typeface="Roboto"/>
              <a:cs typeface="Roboto"/>
              <a:sym typeface="Roboto"/>
            </a:endParaRPr>
          </a:p>
          <a:p>
            <a:pPr indent="0" lvl="0" marL="0" rtl="0" algn="l">
              <a:lnSpc>
                <a:spcPct val="150000"/>
              </a:lnSpc>
              <a:spcBef>
                <a:spcPts val="1200"/>
              </a:spcBef>
              <a:spcAft>
                <a:spcPts val="0"/>
              </a:spcAft>
              <a:buNone/>
            </a:pPr>
            <a:r>
              <a:rPr b="1" lang="en" sz="3473">
                <a:solidFill>
                  <a:srgbClr val="FF0000"/>
                </a:solidFill>
                <a:highlight>
                  <a:srgbClr val="FFFFFF"/>
                </a:highlight>
                <a:latin typeface="Roboto"/>
                <a:ea typeface="Roboto"/>
                <a:cs typeface="Roboto"/>
                <a:sym typeface="Roboto"/>
              </a:rPr>
              <a:t>2.Building and maintaining reputation:</a:t>
            </a:r>
            <a:r>
              <a:rPr b="1" lang="en" sz="2131">
                <a:solidFill>
                  <a:srgbClr val="333333"/>
                </a:solidFill>
                <a:highlight>
                  <a:srgbClr val="FFFFFF"/>
                </a:highlight>
                <a:latin typeface="Roboto"/>
                <a:ea typeface="Roboto"/>
                <a:cs typeface="Roboto"/>
                <a:sym typeface="Roboto"/>
              </a:rPr>
              <a:t> </a:t>
            </a:r>
            <a:r>
              <a:rPr b="1" lang="en" sz="4766">
                <a:solidFill>
                  <a:srgbClr val="333333"/>
                </a:solidFill>
                <a:highlight>
                  <a:srgbClr val="FFFFFF"/>
                </a:highlight>
                <a:latin typeface="Roboto"/>
                <a:ea typeface="Roboto"/>
                <a:cs typeface="Roboto"/>
                <a:sym typeface="Roboto"/>
              </a:rPr>
              <a:t>The reputation of your business depends on how it grows and what its lifespan is. This is where marketing comes across as a way to build the brand equity of businesses. And this happens when the expectations of the customers are met.</a:t>
            </a:r>
            <a:endParaRPr b="1" sz="4766">
              <a:solidFill>
                <a:srgbClr val="333333"/>
              </a:solidFill>
              <a:highlight>
                <a:srgbClr val="FFFFFF"/>
              </a:highlight>
              <a:latin typeface="Roboto"/>
              <a:ea typeface="Roboto"/>
              <a:cs typeface="Roboto"/>
              <a:sym typeface="Roboto"/>
            </a:endParaRPr>
          </a:p>
          <a:p>
            <a:pPr indent="0" lvl="0" marL="457200" rtl="0" algn="l">
              <a:lnSpc>
                <a:spcPct val="160000"/>
              </a:lnSpc>
              <a:spcBef>
                <a:spcPts val="1200"/>
              </a:spcBef>
              <a:spcAft>
                <a:spcPts val="0"/>
              </a:spcAft>
              <a:buNone/>
            </a:pPr>
            <a:r>
              <a:t/>
            </a:r>
            <a:endParaRPr b="1" sz="19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120">
                <a:solidFill>
                  <a:srgbClr val="0000FF"/>
                </a:solidFill>
              </a:rPr>
              <a:t>SCOPE OF HRM</a:t>
            </a:r>
            <a:endParaRPr b="1" sz="3120">
              <a:solidFill>
                <a:srgbClr val="0000FF"/>
              </a:solidFill>
            </a:endParaRPr>
          </a:p>
        </p:txBody>
      </p:sp>
      <p:pic>
        <p:nvPicPr>
          <p:cNvPr id="335" name="Google Shape;335;p62"/>
          <p:cNvPicPr preferRelativeResize="0"/>
          <p:nvPr/>
        </p:nvPicPr>
        <p:blipFill>
          <a:blip r:embed="rId3">
            <a:alphaModFix/>
          </a:blip>
          <a:stretch>
            <a:fillRect/>
          </a:stretch>
        </p:blipFill>
        <p:spPr>
          <a:xfrm>
            <a:off x="1452150" y="522100"/>
            <a:ext cx="6161875" cy="46213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320">
                <a:solidFill>
                  <a:srgbClr val="0000FF"/>
                </a:solidFill>
              </a:rPr>
              <a:t>OBJECTIVES OF HRM</a:t>
            </a:r>
            <a:endParaRPr b="1" sz="3320">
              <a:solidFill>
                <a:srgbClr val="0000FF"/>
              </a:solidFill>
            </a:endParaRPr>
          </a:p>
        </p:txBody>
      </p:sp>
      <p:pic>
        <p:nvPicPr>
          <p:cNvPr id="341" name="Google Shape;341;p63"/>
          <p:cNvPicPr preferRelativeResize="0"/>
          <p:nvPr/>
        </p:nvPicPr>
        <p:blipFill>
          <a:blip r:embed="rId3">
            <a:alphaModFix/>
          </a:blip>
          <a:stretch>
            <a:fillRect/>
          </a:stretch>
        </p:blipFill>
        <p:spPr>
          <a:xfrm>
            <a:off x="836400" y="834551"/>
            <a:ext cx="6718725" cy="4308950"/>
          </a:xfrm>
          <a:prstGeom prst="rect">
            <a:avLst/>
          </a:prstGeom>
          <a:noFill/>
          <a:ln>
            <a:noFill/>
          </a:ln>
        </p:spPr>
      </p:pic>
      <p:sp>
        <p:nvSpPr>
          <p:cNvPr id="342" name="Google Shape;342;p63"/>
          <p:cNvSpPr txBox="1"/>
          <p:nvPr/>
        </p:nvSpPr>
        <p:spPr>
          <a:xfrm>
            <a:off x="7848175" y="4849600"/>
            <a:ext cx="11694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4"/>
          <p:cNvSpPr txBox="1"/>
          <p:nvPr>
            <p:ph idx="1" type="body"/>
          </p:nvPr>
        </p:nvSpPr>
        <p:spPr>
          <a:xfrm>
            <a:off x="0" y="0"/>
            <a:ext cx="8832300" cy="4569000"/>
          </a:xfrm>
          <a:prstGeom prst="rect">
            <a:avLst/>
          </a:prstGeom>
        </p:spPr>
        <p:txBody>
          <a:bodyPr anchorCtr="0" anchor="t" bIns="91425" lIns="91425" spcFirstLastPara="1" rIns="91425" wrap="square" tIns="91425">
            <a:noAutofit/>
          </a:bodyPr>
          <a:lstStyle/>
          <a:p>
            <a:pPr indent="-323850" lvl="0" marL="457200" rtl="0" algn="l">
              <a:lnSpc>
                <a:spcPct val="162500"/>
              </a:lnSpc>
              <a:spcBef>
                <a:spcPts val="0"/>
              </a:spcBef>
              <a:spcAft>
                <a:spcPts val="0"/>
              </a:spcAft>
              <a:buClr>
                <a:schemeClr val="dk1"/>
              </a:buClr>
              <a:buSzPts val="1500"/>
              <a:buAutoNum type="arabicPeriod"/>
            </a:pPr>
            <a:r>
              <a:rPr b="1" lang="en" sz="1500">
                <a:solidFill>
                  <a:srgbClr val="FF0000"/>
                </a:solidFill>
              </a:rPr>
              <a:t>Achieving organizational goals:</a:t>
            </a:r>
            <a:r>
              <a:rPr b="1" lang="en" sz="1500">
                <a:solidFill>
                  <a:schemeClr val="dk1"/>
                </a:solidFill>
              </a:rPr>
              <a:t> Utilization of available resources to fulfill the goals of the organization </a:t>
            </a:r>
            <a:endParaRPr b="1" sz="1500">
              <a:solidFill>
                <a:schemeClr val="dk1"/>
              </a:solidFill>
            </a:endParaRPr>
          </a:p>
          <a:p>
            <a:pPr indent="-323850" lvl="0" marL="457200" rtl="0" algn="l">
              <a:lnSpc>
                <a:spcPct val="162500"/>
              </a:lnSpc>
              <a:spcBef>
                <a:spcPts val="0"/>
              </a:spcBef>
              <a:spcAft>
                <a:spcPts val="0"/>
              </a:spcAft>
              <a:buClr>
                <a:schemeClr val="dk1"/>
              </a:buClr>
              <a:buSzPts val="1500"/>
              <a:buAutoNum type="arabicPeriod"/>
            </a:pPr>
            <a:r>
              <a:rPr b="1" lang="en" sz="1500">
                <a:solidFill>
                  <a:srgbClr val="FF0000"/>
                </a:solidFill>
              </a:rPr>
              <a:t>Work culture:</a:t>
            </a:r>
            <a:r>
              <a:rPr b="1" lang="en" sz="1500">
                <a:solidFill>
                  <a:schemeClr val="dk1"/>
                </a:solidFill>
              </a:rPr>
              <a:t> Promoting and maintaining a work culture that empowers employees </a:t>
            </a:r>
            <a:endParaRPr b="1" sz="1500">
              <a:solidFill>
                <a:schemeClr val="dk1"/>
              </a:solidFill>
            </a:endParaRPr>
          </a:p>
          <a:p>
            <a:pPr indent="-323850" lvl="0" marL="457200" rtl="0" algn="l">
              <a:lnSpc>
                <a:spcPct val="162500"/>
              </a:lnSpc>
              <a:spcBef>
                <a:spcPts val="0"/>
              </a:spcBef>
              <a:spcAft>
                <a:spcPts val="0"/>
              </a:spcAft>
              <a:buClr>
                <a:schemeClr val="dk1"/>
              </a:buClr>
              <a:buSzPts val="1500"/>
              <a:buAutoNum type="arabicPeriod"/>
            </a:pPr>
            <a:r>
              <a:rPr b="1" lang="en" sz="1500">
                <a:solidFill>
                  <a:srgbClr val="FF0000"/>
                </a:solidFill>
              </a:rPr>
              <a:t>Training:</a:t>
            </a:r>
            <a:r>
              <a:rPr b="1" lang="en" sz="1500">
                <a:solidFill>
                  <a:schemeClr val="dk1"/>
                </a:solidFill>
              </a:rPr>
              <a:t> Conducting training sessions to create a purposeful and effective workforce </a:t>
            </a:r>
            <a:endParaRPr b="1" sz="1500">
              <a:solidFill>
                <a:schemeClr val="dk1"/>
              </a:solidFill>
            </a:endParaRPr>
          </a:p>
          <a:p>
            <a:pPr indent="-323850" lvl="0" marL="457200" rtl="0" algn="l">
              <a:lnSpc>
                <a:spcPct val="162500"/>
              </a:lnSpc>
              <a:spcBef>
                <a:spcPts val="0"/>
              </a:spcBef>
              <a:spcAft>
                <a:spcPts val="0"/>
              </a:spcAft>
              <a:buClr>
                <a:schemeClr val="dk1"/>
              </a:buClr>
              <a:buSzPts val="1500"/>
              <a:buAutoNum type="arabicPeriod"/>
            </a:pPr>
            <a:r>
              <a:rPr b="1" lang="en" sz="1500">
                <a:solidFill>
                  <a:srgbClr val="FF0000"/>
                </a:solidFill>
              </a:rPr>
              <a:t>Team integration: </a:t>
            </a:r>
            <a:r>
              <a:rPr b="1" lang="en" sz="1500">
                <a:solidFill>
                  <a:schemeClr val="dk1"/>
                </a:solidFill>
              </a:rPr>
              <a:t>Maintaining proper coordination between different teams or departments of the organization </a:t>
            </a:r>
            <a:endParaRPr b="1" sz="1500">
              <a:solidFill>
                <a:schemeClr val="dk1"/>
              </a:solidFill>
            </a:endParaRPr>
          </a:p>
          <a:p>
            <a:pPr indent="-323850" lvl="0" marL="457200" rtl="0" algn="l">
              <a:lnSpc>
                <a:spcPct val="162500"/>
              </a:lnSpc>
              <a:spcBef>
                <a:spcPts val="0"/>
              </a:spcBef>
              <a:spcAft>
                <a:spcPts val="0"/>
              </a:spcAft>
              <a:buClr>
                <a:schemeClr val="dk1"/>
              </a:buClr>
              <a:buSzPts val="1500"/>
              <a:buAutoNum type="arabicPeriod"/>
            </a:pPr>
            <a:r>
              <a:rPr b="1" lang="en" sz="1500">
                <a:solidFill>
                  <a:srgbClr val="FF0000"/>
                </a:solidFill>
              </a:rPr>
              <a:t>Employee motivation: </a:t>
            </a:r>
            <a:r>
              <a:rPr b="1" lang="en" sz="1500">
                <a:solidFill>
                  <a:schemeClr val="dk1"/>
                </a:solidFill>
              </a:rPr>
              <a:t>Motivating the workforce to utilize their potential for better results </a:t>
            </a:r>
            <a:endParaRPr b="1" sz="1500">
              <a:solidFill>
                <a:schemeClr val="dk1"/>
              </a:solidFill>
            </a:endParaRPr>
          </a:p>
          <a:p>
            <a:pPr indent="-323850" lvl="0" marL="457200" rtl="0" algn="l">
              <a:lnSpc>
                <a:spcPct val="162500"/>
              </a:lnSpc>
              <a:spcBef>
                <a:spcPts val="0"/>
              </a:spcBef>
              <a:spcAft>
                <a:spcPts val="0"/>
              </a:spcAft>
              <a:buClr>
                <a:schemeClr val="dk1"/>
              </a:buClr>
              <a:buSzPts val="1500"/>
              <a:buAutoNum type="arabicPeriod"/>
            </a:pPr>
            <a:r>
              <a:rPr b="1" lang="en" sz="1500">
                <a:solidFill>
                  <a:srgbClr val="FF0000"/>
                </a:solidFill>
              </a:rPr>
              <a:t>Retention:</a:t>
            </a:r>
            <a:r>
              <a:rPr b="1" lang="en" sz="1500">
                <a:solidFill>
                  <a:schemeClr val="dk1"/>
                </a:solidFill>
              </a:rPr>
              <a:t> Ensuring workforce retention for the smooth operation of the organization </a:t>
            </a:r>
            <a:endParaRPr b="1" sz="1500">
              <a:solidFill>
                <a:schemeClr val="dk1"/>
              </a:solidFill>
            </a:endParaRPr>
          </a:p>
          <a:p>
            <a:pPr indent="-323850" lvl="0" marL="457200" rtl="0" algn="l">
              <a:lnSpc>
                <a:spcPct val="162500"/>
              </a:lnSpc>
              <a:spcBef>
                <a:spcPts val="0"/>
              </a:spcBef>
              <a:spcAft>
                <a:spcPts val="0"/>
              </a:spcAft>
              <a:buClr>
                <a:schemeClr val="dk1"/>
              </a:buClr>
              <a:buSzPts val="1500"/>
              <a:buAutoNum type="arabicPeriod"/>
            </a:pPr>
            <a:r>
              <a:rPr b="1" lang="en" sz="1500">
                <a:solidFill>
                  <a:srgbClr val="FF0000"/>
                </a:solidFill>
              </a:rPr>
              <a:t>Relationship:</a:t>
            </a:r>
            <a:r>
              <a:rPr b="1" lang="en" sz="1500">
                <a:solidFill>
                  <a:schemeClr val="dk1"/>
                </a:solidFill>
              </a:rPr>
              <a:t> Promoting and strengthening the relationship between the organization and the employees </a:t>
            </a:r>
            <a:endParaRPr b="1" sz="1500">
              <a:solidFill>
                <a:schemeClr val="dk1"/>
              </a:solidFill>
            </a:endParaRPr>
          </a:p>
          <a:p>
            <a:pPr indent="0" lvl="0" marL="0" rtl="0" algn="l">
              <a:spcBef>
                <a:spcPts val="2400"/>
              </a:spcBef>
              <a:spcAft>
                <a:spcPts val="1200"/>
              </a:spcAft>
              <a:buNone/>
            </a:pPr>
            <a:r>
              <a:t/>
            </a:r>
            <a:endParaRPr b="1" sz="2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a:solidFill>
                  <a:srgbClr val="0000FF"/>
                </a:solidFill>
              </a:rPr>
              <a:t>FUNCTIONS OF HRM</a:t>
            </a:r>
            <a:endParaRPr b="1" sz="2920">
              <a:solidFill>
                <a:srgbClr val="0000FF"/>
              </a:solidFill>
            </a:endParaRPr>
          </a:p>
        </p:txBody>
      </p:sp>
      <p:sp>
        <p:nvSpPr>
          <p:cNvPr id="353" name="Google Shape;353;p65"/>
          <p:cNvSpPr txBox="1"/>
          <p:nvPr>
            <p:ph idx="1" type="body"/>
          </p:nvPr>
        </p:nvSpPr>
        <p:spPr>
          <a:xfrm>
            <a:off x="0" y="679200"/>
            <a:ext cx="9144000" cy="4464300"/>
          </a:xfrm>
          <a:prstGeom prst="rect">
            <a:avLst/>
          </a:prstGeom>
        </p:spPr>
        <p:txBody>
          <a:bodyPr anchorCtr="0" anchor="t" bIns="91425" lIns="91425" spcFirstLastPara="1" rIns="91425" wrap="square" tIns="91425">
            <a:normAutofit fontScale="70000" lnSpcReduction="20000"/>
          </a:bodyPr>
          <a:lstStyle/>
          <a:p>
            <a:pPr indent="0" lvl="0" marL="0" rtl="0" algn="l">
              <a:lnSpc>
                <a:spcPct val="122222"/>
              </a:lnSpc>
              <a:spcBef>
                <a:spcPts val="0"/>
              </a:spcBef>
              <a:spcAft>
                <a:spcPts val="0"/>
              </a:spcAft>
              <a:buNone/>
            </a:pPr>
            <a:r>
              <a:rPr b="1" lang="en" sz="2321">
                <a:solidFill>
                  <a:srgbClr val="FF0000"/>
                </a:solidFill>
              </a:rPr>
              <a:t>1.Planning of Human Resources-</a:t>
            </a:r>
            <a:r>
              <a:rPr b="1" lang="en" sz="2105">
                <a:solidFill>
                  <a:srgbClr val="231F20"/>
                </a:solidFill>
              </a:rPr>
              <a:t>Proper planning of the available human resources is an essential part of the HRM job profile. Each organization has certain available human resources. It is the job of the HR managers to train and distribute the resources in a way that helps the organization reach its potential in the best way. </a:t>
            </a:r>
            <a:endParaRPr b="1" sz="2105">
              <a:solidFill>
                <a:srgbClr val="231F20"/>
              </a:solidFill>
            </a:endParaRPr>
          </a:p>
          <a:p>
            <a:pPr indent="0" lvl="0" marL="0" rtl="0" algn="l">
              <a:lnSpc>
                <a:spcPct val="177272"/>
              </a:lnSpc>
              <a:spcBef>
                <a:spcPts val="1100"/>
              </a:spcBef>
              <a:spcAft>
                <a:spcPts val="0"/>
              </a:spcAft>
              <a:buNone/>
            </a:pPr>
            <a:r>
              <a:rPr b="1" lang="en" sz="2105">
                <a:solidFill>
                  <a:srgbClr val="231F20"/>
                </a:solidFill>
              </a:rPr>
              <a:t>Furthermore, an HR manager needs to determine the goals and tasks the employees must fulfill while working for the organization. This way, they can also design an effective hiring process. Finally, the HRM also has to understand the requirements of individual departments regarding the candidates they are looking for. It is necessary as the needs of different departments could be drastically different from one another. </a:t>
            </a:r>
            <a:endParaRPr b="1" sz="2105">
              <a:solidFill>
                <a:srgbClr val="231F20"/>
              </a:solidFill>
            </a:endParaRPr>
          </a:p>
          <a:p>
            <a:pPr indent="0" lvl="0" marL="0" rtl="0" algn="l">
              <a:lnSpc>
                <a:spcPct val="177272"/>
              </a:lnSpc>
              <a:spcBef>
                <a:spcPts val="1900"/>
              </a:spcBef>
              <a:spcAft>
                <a:spcPts val="0"/>
              </a:spcAft>
              <a:buNone/>
            </a:pPr>
            <a:r>
              <a:rPr b="1" lang="en" sz="2105">
                <a:solidFill>
                  <a:srgbClr val="231F20"/>
                </a:solidFill>
              </a:rPr>
              <a:t>The HRM department makes sure that the company is not understaffed or overstaffed. Hence, they carefully consider the demand of each department. </a:t>
            </a:r>
            <a:endParaRPr b="1" sz="2105">
              <a:solidFill>
                <a:srgbClr val="231F20"/>
              </a:solidFill>
            </a:endParaRPr>
          </a:p>
          <a:p>
            <a:pPr indent="0" lvl="0" marL="0" rtl="0" algn="l">
              <a:lnSpc>
                <a:spcPct val="122222"/>
              </a:lnSpc>
              <a:spcBef>
                <a:spcPts val="1900"/>
              </a:spcBef>
              <a:spcAft>
                <a:spcPts val="1100"/>
              </a:spcAft>
              <a:buNone/>
            </a:pPr>
            <a:r>
              <a:t/>
            </a:r>
            <a:endParaRPr b="1" sz="1400">
              <a:solidFill>
                <a:srgbClr val="231F2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6"/>
          <p:cNvSpPr txBox="1"/>
          <p:nvPr>
            <p:ph idx="1" type="body"/>
          </p:nvPr>
        </p:nvSpPr>
        <p:spPr>
          <a:xfrm>
            <a:off x="0" y="0"/>
            <a:ext cx="9099300" cy="5143500"/>
          </a:xfrm>
          <a:prstGeom prst="rect">
            <a:avLst/>
          </a:prstGeom>
        </p:spPr>
        <p:txBody>
          <a:bodyPr anchorCtr="0" anchor="t" bIns="91425" lIns="91425" spcFirstLastPara="1" rIns="91425" wrap="square" tIns="91425">
            <a:normAutofit fontScale="92500" lnSpcReduction="10000"/>
          </a:bodyPr>
          <a:lstStyle/>
          <a:p>
            <a:pPr indent="0" lvl="0" marL="0" rtl="0" algn="l">
              <a:lnSpc>
                <a:spcPct val="122222"/>
              </a:lnSpc>
              <a:spcBef>
                <a:spcPts val="0"/>
              </a:spcBef>
              <a:spcAft>
                <a:spcPts val="0"/>
              </a:spcAft>
              <a:buClr>
                <a:schemeClr val="dk1"/>
              </a:buClr>
              <a:buSzPct val="59459"/>
              <a:buFont typeface="Arial"/>
              <a:buNone/>
            </a:pPr>
            <a:r>
              <a:rPr b="1" lang="en" sz="1850">
                <a:solidFill>
                  <a:srgbClr val="FF0000"/>
                </a:solidFill>
              </a:rPr>
              <a:t>2.Employee hiring and selection</a:t>
            </a:r>
            <a:endParaRPr b="1" sz="1850">
              <a:solidFill>
                <a:srgbClr val="FF0000"/>
              </a:solidFill>
            </a:endParaRPr>
          </a:p>
          <a:p>
            <a:pPr indent="0" lvl="0" marL="0" rtl="0" algn="l">
              <a:lnSpc>
                <a:spcPct val="177272"/>
              </a:lnSpc>
              <a:spcBef>
                <a:spcPts val="1100"/>
              </a:spcBef>
              <a:spcAft>
                <a:spcPts val="0"/>
              </a:spcAft>
              <a:buClr>
                <a:schemeClr val="dk1"/>
              </a:buClr>
              <a:buSzPct val="68750"/>
              <a:buFont typeface="Arial"/>
              <a:buNone/>
            </a:pPr>
            <a:r>
              <a:rPr b="1" lang="en" sz="1600">
                <a:solidFill>
                  <a:srgbClr val="231F20"/>
                </a:solidFill>
              </a:rPr>
              <a:t>hiring or recruitment is a primary function that  HR manager has to fulfill. It is their responsibility to spot an efficient and qualified candidate who can help in achieving the objectives and goals of the organization as an employee. So, naturally, that all begins with hiring candidates from a list of suitable applicants. </a:t>
            </a:r>
            <a:endParaRPr b="1" sz="1600">
              <a:solidFill>
                <a:srgbClr val="231F20"/>
              </a:solidFill>
            </a:endParaRPr>
          </a:p>
          <a:p>
            <a:pPr indent="0" lvl="0" marL="0" rtl="0" algn="l">
              <a:lnSpc>
                <a:spcPct val="177272"/>
              </a:lnSpc>
              <a:spcBef>
                <a:spcPts val="1900"/>
              </a:spcBef>
              <a:spcAft>
                <a:spcPts val="0"/>
              </a:spcAft>
              <a:buClr>
                <a:schemeClr val="dk1"/>
              </a:buClr>
              <a:buSzPct val="68750"/>
              <a:buFont typeface="Arial"/>
              <a:buNone/>
            </a:pPr>
            <a:r>
              <a:rPr b="1" lang="en" sz="1600">
                <a:solidFill>
                  <a:srgbClr val="231F20"/>
                </a:solidFill>
              </a:rPr>
              <a:t>The HR manager identifies suitable candidates for the organization and begins the selection process. The favorable candidates go through a comprehensive screening process which the HRM handles. This is done to ensure the potential candidate is a good fit for the company. Besides screening, the candidates also go through different rounds of interviews that test their skills and knowledge about the required position and then the candidate is selected if suitable for the job position.</a:t>
            </a:r>
            <a:endParaRPr b="1" sz="1600">
              <a:solidFill>
                <a:srgbClr val="231F20"/>
              </a:solidFill>
            </a:endParaRPr>
          </a:p>
          <a:p>
            <a:pPr indent="0" lvl="0" marL="0" rtl="0" algn="l">
              <a:spcBef>
                <a:spcPts val="190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7"/>
          <p:cNvSpPr txBox="1"/>
          <p:nvPr>
            <p:ph idx="1" type="body"/>
          </p:nvPr>
        </p:nvSpPr>
        <p:spPr>
          <a:xfrm>
            <a:off x="0" y="0"/>
            <a:ext cx="9099300" cy="5143500"/>
          </a:xfrm>
          <a:prstGeom prst="rect">
            <a:avLst/>
          </a:prstGeom>
        </p:spPr>
        <p:txBody>
          <a:bodyPr anchorCtr="0" anchor="t" bIns="91425" lIns="91425" spcFirstLastPara="1" rIns="91425" wrap="square" tIns="91425">
            <a:noAutofit/>
          </a:bodyPr>
          <a:lstStyle/>
          <a:p>
            <a:pPr indent="0" lvl="0" marL="0" rtl="0" algn="l">
              <a:lnSpc>
                <a:spcPct val="102222"/>
              </a:lnSpc>
              <a:spcBef>
                <a:spcPts val="0"/>
              </a:spcBef>
              <a:spcAft>
                <a:spcPts val="0"/>
              </a:spcAft>
              <a:buClr>
                <a:schemeClr val="dk1"/>
              </a:buClr>
              <a:buSzPts val="1100"/>
              <a:buFont typeface="Arial"/>
              <a:buNone/>
            </a:pPr>
            <a:r>
              <a:rPr b="1" lang="en" sz="2050">
                <a:solidFill>
                  <a:srgbClr val="FF0000"/>
                </a:solidFill>
              </a:rPr>
              <a:t> 3.Employee performance management</a:t>
            </a:r>
            <a:endParaRPr b="1" sz="2050">
              <a:solidFill>
                <a:srgbClr val="FF0000"/>
              </a:solidFill>
            </a:endParaRPr>
          </a:p>
          <a:p>
            <a:pPr indent="0" lvl="0" marL="0" rtl="0" algn="l">
              <a:lnSpc>
                <a:spcPct val="157272"/>
              </a:lnSpc>
              <a:spcBef>
                <a:spcPts val="1100"/>
              </a:spcBef>
              <a:spcAft>
                <a:spcPts val="0"/>
              </a:spcAft>
              <a:buNone/>
            </a:pPr>
            <a:r>
              <a:rPr b="1" lang="en" sz="1500">
                <a:solidFill>
                  <a:srgbClr val="231F20"/>
                </a:solidFill>
              </a:rPr>
              <a:t>An HR manager's role is to ensuring proper employee performance management.</a:t>
            </a:r>
            <a:r>
              <a:rPr b="1" lang="en" sz="1600">
                <a:solidFill>
                  <a:srgbClr val="231F20"/>
                </a:solidFill>
              </a:rPr>
              <a:t>It is to ensure that the employees meet the goals and objectives of the organization.</a:t>
            </a:r>
            <a:endParaRPr b="1" sz="1600">
              <a:solidFill>
                <a:srgbClr val="231F20"/>
              </a:solidFill>
            </a:endParaRPr>
          </a:p>
          <a:p>
            <a:pPr indent="0" lvl="0" marL="0" rtl="0" algn="l">
              <a:lnSpc>
                <a:spcPct val="157272"/>
              </a:lnSpc>
              <a:spcBef>
                <a:spcPts val="1900"/>
              </a:spcBef>
              <a:spcAft>
                <a:spcPts val="0"/>
              </a:spcAft>
              <a:buNone/>
            </a:pPr>
            <a:r>
              <a:rPr b="1" lang="en" sz="1500">
                <a:solidFill>
                  <a:srgbClr val="231F20"/>
                </a:solidFill>
              </a:rPr>
              <a:t>The performance management function of an HR manager involves certain things. Take a look: </a:t>
            </a:r>
            <a:endParaRPr b="1" sz="1500">
              <a:solidFill>
                <a:srgbClr val="231F20"/>
              </a:solidFill>
            </a:endParaRPr>
          </a:p>
          <a:p>
            <a:pPr indent="-330200" lvl="0" marL="457200" rtl="0" algn="l">
              <a:lnSpc>
                <a:spcPct val="142500"/>
              </a:lnSpc>
              <a:spcBef>
                <a:spcPts val="1900"/>
              </a:spcBef>
              <a:spcAft>
                <a:spcPts val="0"/>
              </a:spcAft>
              <a:buClr>
                <a:schemeClr val="dk1"/>
              </a:buClr>
              <a:buSzPts val="1600"/>
              <a:buAutoNum type="arabicPeriod"/>
            </a:pPr>
            <a:r>
              <a:rPr b="1" lang="en" sz="1600">
                <a:solidFill>
                  <a:schemeClr val="dk1"/>
                </a:solidFill>
              </a:rPr>
              <a:t>Designing a proper job description </a:t>
            </a:r>
            <a:endParaRPr b="1" sz="1600">
              <a:solidFill>
                <a:schemeClr val="dk1"/>
              </a:solidFill>
            </a:endParaRPr>
          </a:p>
          <a:p>
            <a:pPr indent="-330200" lvl="0" marL="457200" rtl="0" algn="l">
              <a:lnSpc>
                <a:spcPct val="142500"/>
              </a:lnSpc>
              <a:spcBef>
                <a:spcPts val="0"/>
              </a:spcBef>
              <a:spcAft>
                <a:spcPts val="0"/>
              </a:spcAft>
              <a:buClr>
                <a:schemeClr val="dk1"/>
              </a:buClr>
              <a:buSzPts val="1600"/>
              <a:buAutoNum type="arabicPeriod"/>
            </a:pPr>
            <a:r>
              <a:rPr b="1" lang="en" sz="1600">
                <a:solidFill>
                  <a:schemeClr val="dk1"/>
                </a:solidFill>
              </a:rPr>
              <a:t>Initiating the selection process for suitable employees for a job position </a:t>
            </a:r>
            <a:endParaRPr b="1" sz="1600">
              <a:solidFill>
                <a:schemeClr val="dk1"/>
              </a:solidFill>
            </a:endParaRPr>
          </a:p>
          <a:p>
            <a:pPr indent="-330200" lvl="0" marL="457200" rtl="0" algn="l">
              <a:lnSpc>
                <a:spcPct val="142500"/>
              </a:lnSpc>
              <a:spcBef>
                <a:spcPts val="0"/>
              </a:spcBef>
              <a:spcAft>
                <a:spcPts val="0"/>
              </a:spcAft>
              <a:buClr>
                <a:schemeClr val="dk1"/>
              </a:buClr>
              <a:buSzPts val="1600"/>
              <a:buAutoNum type="arabicPeriod"/>
            </a:pPr>
            <a:r>
              <a:rPr b="1" lang="en" sz="1600">
                <a:solidFill>
                  <a:schemeClr val="dk1"/>
                </a:solidFill>
              </a:rPr>
              <a:t>Providing right training </a:t>
            </a:r>
            <a:endParaRPr b="1" sz="1600">
              <a:solidFill>
                <a:schemeClr val="dk1"/>
              </a:solidFill>
            </a:endParaRPr>
          </a:p>
          <a:p>
            <a:pPr indent="-330200" lvl="0" marL="457200" rtl="0" algn="l">
              <a:lnSpc>
                <a:spcPct val="142500"/>
              </a:lnSpc>
              <a:spcBef>
                <a:spcPts val="0"/>
              </a:spcBef>
              <a:spcAft>
                <a:spcPts val="0"/>
              </a:spcAft>
              <a:buClr>
                <a:schemeClr val="dk1"/>
              </a:buClr>
              <a:buSzPts val="1600"/>
              <a:buAutoNum type="arabicPeriod"/>
            </a:pPr>
            <a:r>
              <a:rPr b="1" lang="en" sz="1600">
                <a:solidFill>
                  <a:schemeClr val="dk1"/>
                </a:solidFill>
              </a:rPr>
              <a:t>Boosting the performance of the employees </a:t>
            </a:r>
            <a:endParaRPr b="1" sz="1600">
              <a:solidFill>
                <a:schemeClr val="dk1"/>
              </a:solidFill>
            </a:endParaRPr>
          </a:p>
          <a:p>
            <a:pPr indent="-330200" lvl="0" marL="457200" rtl="0" algn="l">
              <a:lnSpc>
                <a:spcPct val="142500"/>
              </a:lnSpc>
              <a:spcBef>
                <a:spcPts val="0"/>
              </a:spcBef>
              <a:spcAft>
                <a:spcPts val="0"/>
              </a:spcAft>
              <a:buClr>
                <a:schemeClr val="dk1"/>
              </a:buClr>
              <a:buSzPts val="1600"/>
              <a:buAutoNum type="arabicPeriod"/>
            </a:pPr>
            <a:r>
              <a:rPr b="1" lang="en" sz="1600">
                <a:solidFill>
                  <a:schemeClr val="dk1"/>
                </a:solidFill>
              </a:rPr>
              <a:t>Real-time feedback </a:t>
            </a:r>
            <a:endParaRPr b="1" sz="1600">
              <a:solidFill>
                <a:schemeClr val="dk1"/>
              </a:solidFill>
            </a:endParaRPr>
          </a:p>
          <a:p>
            <a:pPr indent="-330200" lvl="0" marL="457200" rtl="0" algn="l">
              <a:lnSpc>
                <a:spcPct val="142500"/>
              </a:lnSpc>
              <a:spcBef>
                <a:spcPts val="0"/>
              </a:spcBef>
              <a:spcAft>
                <a:spcPts val="0"/>
              </a:spcAft>
              <a:buClr>
                <a:schemeClr val="dk1"/>
              </a:buClr>
              <a:buSzPts val="1600"/>
              <a:buAutoNum type="arabicPeriod"/>
            </a:pPr>
            <a:r>
              <a:rPr b="1" lang="en" sz="1600">
                <a:solidFill>
                  <a:schemeClr val="dk1"/>
                </a:solidFill>
              </a:rPr>
              <a:t>Performance review </a:t>
            </a:r>
            <a:endParaRPr b="1" sz="1600">
              <a:solidFill>
                <a:schemeClr val="dk1"/>
              </a:solidFill>
            </a:endParaRPr>
          </a:p>
          <a:p>
            <a:pPr indent="-330200" lvl="0" marL="457200" rtl="0" algn="l">
              <a:lnSpc>
                <a:spcPct val="142500"/>
              </a:lnSpc>
              <a:spcBef>
                <a:spcPts val="0"/>
              </a:spcBef>
              <a:spcAft>
                <a:spcPts val="0"/>
              </a:spcAft>
              <a:buClr>
                <a:schemeClr val="dk1"/>
              </a:buClr>
              <a:buSzPts val="1600"/>
              <a:buAutoNum type="arabicPeriod"/>
            </a:pPr>
            <a:r>
              <a:rPr b="1" lang="en" sz="1600">
                <a:solidFill>
                  <a:schemeClr val="dk1"/>
                </a:solidFill>
              </a:rPr>
              <a:t>Designing proper appraisal and benefits </a:t>
            </a:r>
            <a:endParaRPr b="1" sz="1600">
              <a:solidFill>
                <a:schemeClr val="dk1"/>
              </a:solidFill>
            </a:endParaRPr>
          </a:p>
          <a:p>
            <a:pPr indent="0" lvl="0" marL="457200" rtl="0" algn="l">
              <a:lnSpc>
                <a:spcPct val="142500"/>
              </a:lnSpc>
              <a:spcBef>
                <a:spcPts val="2400"/>
              </a:spcBef>
              <a:spcAft>
                <a:spcPts val="0"/>
              </a:spcAft>
              <a:buNone/>
            </a:pPr>
            <a:r>
              <a:t/>
            </a:r>
            <a:endParaRPr b="1" sz="1600">
              <a:solidFill>
                <a:schemeClr val="dk1"/>
              </a:solidFill>
            </a:endParaRPr>
          </a:p>
          <a:p>
            <a:pPr indent="0" lvl="0" marL="0" rtl="0" algn="l">
              <a:lnSpc>
                <a:spcPct val="157272"/>
              </a:lnSpc>
              <a:spcBef>
                <a:spcPts val="2400"/>
              </a:spcBef>
              <a:spcAft>
                <a:spcPts val="0"/>
              </a:spcAft>
              <a:buClr>
                <a:schemeClr val="dk1"/>
              </a:buClr>
              <a:buSzPts val="1100"/>
              <a:buFont typeface="Arial"/>
              <a:buNone/>
            </a:pPr>
            <a:r>
              <a:t/>
            </a:r>
            <a:endParaRPr b="1" sz="1600">
              <a:solidFill>
                <a:srgbClr val="231F20"/>
              </a:solidFill>
            </a:endParaRPr>
          </a:p>
          <a:p>
            <a:pPr indent="0" lvl="0" marL="0" rtl="0" algn="l">
              <a:lnSpc>
                <a:spcPct val="95000"/>
              </a:lnSpc>
              <a:spcBef>
                <a:spcPts val="1900"/>
              </a:spcBef>
              <a:spcAft>
                <a:spcPts val="1200"/>
              </a:spcAft>
              <a:buNone/>
            </a:pPr>
            <a:r>
              <a:t/>
            </a:r>
            <a:endParaRPr b="1" sz="2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8"/>
          <p:cNvSpPr txBox="1"/>
          <p:nvPr>
            <p:ph idx="1" type="body"/>
          </p:nvPr>
        </p:nvSpPr>
        <p:spPr>
          <a:xfrm>
            <a:off x="0" y="0"/>
            <a:ext cx="9181200" cy="5217600"/>
          </a:xfrm>
          <a:prstGeom prst="rect">
            <a:avLst/>
          </a:prstGeom>
        </p:spPr>
        <p:txBody>
          <a:bodyPr anchorCtr="0" anchor="t" bIns="91425" lIns="91425" spcFirstLastPara="1" rIns="91425" wrap="square" tIns="91425">
            <a:normAutofit/>
          </a:bodyPr>
          <a:lstStyle/>
          <a:p>
            <a:pPr indent="0" lvl="0" marL="0" rtl="0" algn="l">
              <a:lnSpc>
                <a:spcPct val="122222"/>
              </a:lnSpc>
              <a:spcBef>
                <a:spcPts val="0"/>
              </a:spcBef>
              <a:spcAft>
                <a:spcPts val="0"/>
              </a:spcAft>
              <a:buNone/>
            </a:pPr>
            <a:r>
              <a:rPr b="1" lang="en" sz="1850">
                <a:solidFill>
                  <a:srgbClr val="FF0000"/>
                </a:solidFill>
              </a:rPr>
              <a:t>4.Employee Learning and Development </a:t>
            </a:r>
            <a:r>
              <a:rPr b="1" lang="en">
                <a:solidFill>
                  <a:srgbClr val="231F20"/>
                </a:solidFill>
              </a:rPr>
              <a:t>The learning and development part can be considered one of the advisory functions of HRM. Learning and development is a continuous process that encourages the development of employees. As an HR manager, one needs to analyze the skill gaps existing within the organization. Furthermore, they must design training programs to empower employees to gain specific knowledge. The training programs should also have the capability of boosting the overall performance of the employees. </a:t>
            </a:r>
            <a:endParaRPr b="1">
              <a:solidFill>
                <a:srgbClr val="231F20"/>
              </a:solidFill>
            </a:endParaRPr>
          </a:p>
          <a:p>
            <a:pPr indent="0" lvl="0" marL="0" rtl="0" algn="l">
              <a:lnSpc>
                <a:spcPct val="122222"/>
              </a:lnSpc>
              <a:spcBef>
                <a:spcPts val="1100"/>
              </a:spcBef>
              <a:spcAft>
                <a:spcPts val="0"/>
              </a:spcAft>
              <a:buClr>
                <a:schemeClr val="dk1"/>
              </a:buClr>
              <a:buSzPts val="1100"/>
              <a:buFont typeface="Arial"/>
              <a:buNone/>
            </a:pPr>
            <a:r>
              <a:t/>
            </a:r>
            <a:endParaRPr b="1">
              <a:solidFill>
                <a:srgbClr val="231F20"/>
              </a:solidFill>
            </a:endParaRPr>
          </a:p>
          <a:p>
            <a:pPr indent="0" lvl="0" marL="0" rtl="0" algn="l">
              <a:lnSpc>
                <a:spcPct val="115000"/>
              </a:lnSpc>
              <a:spcBef>
                <a:spcPts val="1100"/>
              </a:spcBef>
              <a:spcAft>
                <a:spcPts val="0"/>
              </a:spcAft>
              <a:buClr>
                <a:schemeClr val="dk1"/>
              </a:buClr>
              <a:buSzPts val="1100"/>
              <a:buFont typeface="Arial"/>
              <a:buNone/>
            </a:pPr>
            <a:r>
              <a:rPr b="1" lang="en">
                <a:solidFill>
                  <a:srgbClr val="231F20"/>
                </a:solidFill>
              </a:rPr>
              <a:t>There are different ways of implementing learning and development. The HRM department can also help the employees by sharing insights and knowledge. It is also a part of the learning and development process to re-skill or up-skill the employees.</a:t>
            </a:r>
            <a:endParaRPr b="1">
              <a:solidFill>
                <a:srgbClr val="231F20"/>
              </a:solidFill>
            </a:endParaRPr>
          </a:p>
          <a:p>
            <a:pPr indent="0" lvl="0" marL="0" rtl="0" algn="l">
              <a:spcBef>
                <a:spcPts val="190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9"/>
          <p:cNvSpPr txBox="1"/>
          <p:nvPr>
            <p:ph idx="1" type="body"/>
          </p:nvPr>
        </p:nvSpPr>
        <p:spPr>
          <a:xfrm>
            <a:off x="0" y="-40400"/>
            <a:ext cx="90993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0000"/>
                </a:solidFill>
              </a:rPr>
              <a:t> 5. </a:t>
            </a:r>
            <a:r>
              <a:rPr b="1" lang="en" sz="1750">
                <a:solidFill>
                  <a:srgbClr val="FF0000"/>
                </a:solidFill>
              </a:rPr>
              <a:t>Labor relations-</a:t>
            </a:r>
            <a:r>
              <a:rPr b="1" lang="en" sz="1600">
                <a:solidFill>
                  <a:srgbClr val="231F20"/>
                </a:solidFill>
              </a:rPr>
              <a:t>it is important to ensure that the employees collectively work toward the company's overall goal. Hence, it is the job of HR to spot the communication gaps between two employees or an employee and the organization. It is risky to keep those events unattended as that may lead to conflict and chaos within the organization. Also, the HRM needs to create policies that are fair and transparent. </a:t>
            </a:r>
            <a:endParaRPr b="1" sz="1600">
              <a:solidFill>
                <a:srgbClr val="231F20"/>
              </a:solidFill>
            </a:endParaRPr>
          </a:p>
          <a:p>
            <a:pPr indent="0" lvl="0" marL="0" rtl="0" algn="l">
              <a:spcBef>
                <a:spcPts val="1200"/>
              </a:spcBef>
              <a:spcAft>
                <a:spcPts val="0"/>
              </a:spcAft>
              <a:buNone/>
            </a:pPr>
            <a:r>
              <a:t/>
            </a:r>
            <a:endParaRPr b="1">
              <a:solidFill>
                <a:srgbClr val="FF0000"/>
              </a:solidFill>
            </a:endParaRPr>
          </a:p>
          <a:p>
            <a:pPr indent="0" lvl="0" marL="0" rtl="0" algn="l">
              <a:lnSpc>
                <a:spcPct val="122222"/>
              </a:lnSpc>
              <a:spcBef>
                <a:spcPts val="1200"/>
              </a:spcBef>
              <a:spcAft>
                <a:spcPts val="0"/>
              </a:spcAft>
              <a:buClr>
                <a:schemeClr val="dk1"/>
              </a:buClr>
              <a:buSzPts val="1100"/>
              <a:buFont typeface="Arial"/>
              <a:buNone/>
            </a:pPr>
            <a:r>
              <a:rPr b="1" lang="en" sz="1650">
                <a:solidFill>
                  <a:srgbClr val="FF0000"/>
                </a:solidFill>
              </a:rPr>
              <a:t>6.Succession Planning-</a:t>
            </a:r>
            <a:r>
              <a:rPr b="1" lang="en" sz="1700">
                <a:solidFill>
                  <a:srgbClr val="231F20"/>
                </a:solidFill>
              </a:rPr>
              <a:t>It is one of the core functions of the human resources department. Under this function, the department plans, monitors, and manages the growth of employees from within the organization. This is carried out to track promising employees who can contribute more to the organization. With the help of the data collected by the HRM department, employees get the chance to succeed in their careers as the organization considers it profitable to invest in their development. </a:t>
            </a:r>
            <a:endParaRPr b="1" sz="1700">
              <a:solidFill>
                <a:srgbClr val="231F20"/>
              </a:solidFill>
            </a:endParaRPr>
          </a:p>
          <a:p>
            <a:pPr indent="0" lvl="0" marL="0" rtl="0" algn="l">
              <a:lnSpc>
                <a:spcPct val="122222"/>
              </a:lnSpc>
              <a:spcBef>
                <a:spcPts val="1100"/>
              </a:spcBef>
              <a:spcAft>
                <a:spcPts val="0"/>
              </a:spcAft>
              <a:buClr>
                <a:schemeClr val="dk1"/>
              </a:buClr>
              <a:buSzPts val="1100"/>
              <a:buFont typeface="Arial"/>
              <a:buNone/>
            </a:pPr>
            <a:r>
              <a:t/>
            </a:r>
            <a:endParaRPr b="1" sz="1350">
              <a:solidFill>
                <a:schemeClr val="dk1"/>
              </a:solidFill>
            </a:endParaRPr>
          </a:p>
          <a:p>
            <a:pPr indent="0" lvl="0" marL="0" rtl="0" algn="l">
              <a:spcBef>
                <a:spcPts val="1100"/>
              </a:spcBef>
              <a:spcAft>
                <a:spcPts val="1200"/>
              </a:spcAft>
              <a:buNone/>
            </a:pPr>
            <a:r>
              <a:t/>
            </a:r>
            <a:endParaRPr b="1" sz="195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7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0000FF"/>
                </a:solidFill>
              </a:rPr>
              <a:t>ROLE OF AN HR MANAGER</a:t>
            </a:r>
            <a:endParaRPr b="1" sz="3020">
              <a:solidFill>
                <a:srgbClr val="0000FF"/>
              </a:solidFill>
            </a:endParaRPr>
          </a:p>
        </p:txBody>
      </p:sp>
      <p:sp>
        <p:nvSpPr>
          <p:cNvPr id="379" name="Google Shape;379;p70"/>
          <p:cNvSpPr txBox="1"/>
          <p:nvPr>
            <p:ph idx="1" type="body"/>
          </p:nvPr>
        </p:nvSpPr>
        <p:spPr>
          <a:xfrm>
            <a:off x="0" y="433875"/>
            <a:ext cx="9107400" cy="4709700"/>
          </a:xfrm>
          <a:prstGeom prst="rect">
            <a:avLst/>
          </a:prstGeom>
        </p:spPr>
        <p:txBody>
          <a:bodyPr anchorCtr="0" anchor="t" bIns="91425" lIns="91425" spcFirstLastPara="1" rIns="91425" wrap="square" tIns="91425">
            <a:normAutofit lnSpcReduction="20000"/>
          </a:bodyPr>
          <a:lstStyle/>
          <a:p>
            <a:pPr indent="0" lvl="0" marL="0" rtl="0" algn="l">
              <a:lnSpc>
                <a:spcPct val="136363"/>
              </a:lnSpc>
              <a:spcBef>
                <a:spcPts val="2000"/>
              </a:spcBef>
              <a:spcAft>
                <a:spcPts val="0"/>
              </a:spcAft>
              <a:buNone/>
            </a:pPr>
            <a:r>
              <a:rPr b="1" lang="en" sz="2050">
                <a:solidFill>
                  <a:srgbClr val="FF0000"/>
                </a:solidFill>
                <a:highlight>
                  <a:srgbClr val="FFFFFF"/>
                </a:highlight>
              </a:rPr>
              <a:t>1. Human Resource Planning -</a:t>
            </a:r>
            <a:r>
              <a:rPr b="1" lang="en" sz="1650">
                <a:solidFill>
                  <a:schemeClr val="dk1"/>
                </a:solidFill>
                <a:highlight>
                  <a:srgbClr val="FFFFFF"/>
                </a:highlight>
              </a:rPr>
              <a:t>Hr manager has to ensure an organization has the right number of employees with the necessary skills to meet its goals. This involves forecasting future staffing needs and ensuring that the recruitment and training programs can meet these needs.</a:t>
            </a:r>
            <a:endParaRPr b="1" sz="1650">
              <a:solidFill>
                <a:schemeClr val="dk1"/>
              </a:solidFill>
              <a:highlight>
                <a:srgbClr val="FFFFFF"/>
              </a:highlight>
            </a:endParaRPr>
          </a:p>
          <a:p>
            <a:pPr indent="0" lvl="0" marL="0" rtl="0" algn="l">
              <a:lnSpc>
                <a:spcPct val="136363"/>
              </a:lnSpc>
              <a:spcBef>
                <a:spcPts val="2000"/>
              </a:spcBef>
              <a:spcAft>
                <a:spcPts val="0"/>
              </a:spcAft>
              <a:buNone/>
            </a:pPr>
            <a:r>
              <a:rPr b="1" lang="en" sz="2150">
                <a:solidFill>
                  <a:srgbClr val="FF0000"/>
                </a:solidFill>
                <a:highlight>
                  <a:srgbClr val="FFFFFF"/>
                </a:highlight>
              </a:rPr>
              <a:t>2. Hiring Candidates-</a:t>
            </a:r>
            <a:r>
              <a:rPr b="1" lang="en" sz="1950">
                <a:solidFill>
                  <a:srgbClr val="FF0000"/>
                </a:solidFill>
                <a:highlight>
                  <a:srgbClr val="FFFFFF"/>
                </a:highlight>
              </a:rPr>
              <a:t> </a:t>
            </a:r>
            <a:r>
              <a:rPr b="1" lang="en" sz="1550">
                <a:solidFill>
                  <a:schemeClr val="dk1"/>
                </a:solidFill>
                <a:highlight>
                  <a:srgbClr val="FFFFFF"/>
                </a:highlight>
              </a:rPr>
              <a:t>Finding and hiring the right talent is a very complex process. Modern HR departments do more than post job requirements in portals to fill open positions. They develop strategic solutions to attract suitable candidates to fulfill the demands of the business.</a:t>
            </a:r>
            <a:endParaRPr b="1" sz="1550">
              <a:solidFill>
                <a:schemeClr val="dk1"/>
              </a:solidFill>
              <a:highlight>
                <a:srgbClr val="FFFFFF"/>
              </a:highlight>
            </a:endParaRPr>
          </a:p>
          <a:p>
            <a:pPr indent="0" lvl="0" marL="0" rtl="0" algn="l">
              <a:lnSpc>
                <a:spcPct val="115000"/>
              </a:lnSpc>
              <a:spcBef>
                <a:spcPts val="1200"/>
              </a:spcBef>
              <a:spcAft>
                <a:spcPts val="0"/>
              </a:spcAft>
              <a:buNone/>
            </a:pPr>
            <a:r>
              <a:rPr b="1" lang="en" sz="1550">
                <a:solidFill>
                  <a:schemeClr val="dk1"/>
                </a:solidFill>
                <a:highlight>
                  <a:srgbClr val="FFFFFF"/>
                </a:highlight>
              </a:rPr>
              <a:t>An HR manager might also be responsible for a company’s employer brand reputation—or guiding the branding strategy. Employer branding is critical to communicating a company’s culture and work-life balance to potential employees. </a:t>
            </a:r>
            <a:endParaRPr b="1" sz="1550">
              <a:solidFill>
                <a:schemeClr val="dk1"/>
              </a:solidFill>
              <a:highlight>
                <a:srgbClr val="FFFFFF"/>
              </a:highlight>
            </a:endParaRPr>
          </a:p>
          <a:p>
            <a:pPr indent="0" lvl="0" marL="0" rtl="0" algn="l">
              <a:lnSpc>
                <a:spcPct val="136363"/>
              </a:lnSpc>
              <a:spcBef>
                <a:spcPts val="2000"/>
              </a:spcBef>
              <a:spcAft>
                <a:spcPts val="0"/>
              </a:spcAft>
              <a:buClr>
                <a:schemeClr val="dk1"/>
              </a:buClr>
              <a:buSzPts val="1100"/>
              <a:buFont typeface="Arial"/>
              <a:buNone/>
            </a:pPr>
            <a:r>
              <a:t/>
            </a:r>
            <a:endParaRPr b="1" sz="1650">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71"/>
          <p:cNvSpPr txBox="1"/>
          <p:nvPr>
            <p:ph idx="1" type="body"/>
          </p:nvPr>
        </p:nvSpPr>
        <p:spPr>
          <a:xfrm>
            <a:off x="0" y="0"/>
            <a:ext cx="9144000" cy="5143500"/>
          </a:xfrm>
          <a:prstGeom prst="rect">
            <a:avLst/>
          </a:prstGeom>
        </p:spPr>
        <p:txBody>
          <a:bodyPr anchorCtr="0" anchor="t" bIns="91425" lIns="91425" spcFirstLastPara="1" rIns="91425" wrap="square" tIns="91425">
            <a:normAutofit lnSpcReduction="10000"/>
          </a:bodyPr>
          <a:lstStyle/>
          <a:p>
            <a:pPr indent="0" lvl="0" marL="0" rtl="0" algn="l">
              <a:lnSpc>
                <a:spcPct val="136363"/>
              </a:lnSpc>
              <a:spcBef>
                <a:spcPts val="2000"/>
              </a:spcBef>
              <a:spcAft>
                <a:spcPts val="0"/>
              </a:spcAft>
              <a:buClr>
                <a:schemeClr val="dk1"/>
              </a:buClr>
              <a:buSzPts val="1100"/>
              <a:buFont typeface="Arial"/>
              <a:buNone/>
            </a:pPr>
            <a:r>
              <a:rPr b="1" lang="en" sz="2002">
                <a:solidFill>
                  <a:srgbClr val="FF0000"/>
                </a:solidFill>
                <a:highlight>
                  <a:srgbClr val="FFFFFF"/>
                </a:highlight>
              </a:rPr>
              <a:t>3. Design Workplace Policies- </a:t>
            </a:r>
            <a:r>
              <a:rPr b="1" lang="en" sz="1932">
                <a:solidFill>
                  <a:schemeClr val="dk1"/>
                </a:solidFill>
                <a:highlight>
                  <a:srgbClr val="FFFFFF"/>
                </a:highlight>
              </a:rPr>
              <a:t>HR manager roles and responsibilities include designing workplace policies to reduce conflicts and legal issues and improve employee productivity. These policies are designed to protect the interests of both employees and employers alike.</a:t>
            </a:r>
            <a:endParaRPr b="1" sz="1932">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932">
                <a:solidFill>
                  <a:schemeClr val="dk1"/>
                </a:solidFill>
                <a:highlight>
                  <a:srgbClr val="FFFFFF"/>
                </a:highlight>
              </a:rPr>
              <a:t>Though workplace policies differ from organization to organization, the things it includes remain the same in every company, such as –</a:t>
            </a:r>
            <a:endParaRPr b="1" sz="1932">
              <a:solidFill>
                <a:schemeClr val="dk1"/>
              </a:solidFill>
              <a:highlight>
                <a:srgbClr val="FFFFFF"/>
              </a:highlight>
            </a:endParaRPr>
          </a:p>
          <a:p>
            <a:pPr indent="-351304" lvl="0" marL="774700" rtl="0" algn="l">
              <a:lnSpc>
                <a:spcPct val="115000"/>
              </a:lnSpc>
              <a:spcBef>
                <a:spcPts val="2000"/>
              </a:spcBef>
              <a:spcAft>
                <a:spcPts val="0"/>
              </a:spcAft>
              <a:buClr>
                <a:schemeClr val="dk1"/>
              </a:buClr>
              <a:buSzPts val="1932"/>
              <a:buChar char="●"/>
            </a:pPr>
            <a:r>
              <a:rPr b="1" lang="en" sz="1932">
                <a:solidFill>
                  <a:schemeClr val="dk1"/>
                </a:solidFill>
                <a:highlight>
                  <a:srgbClr val="FFFFFF"/>
                </a:highlight>
              </a:rPr>
              <a:t>Standard operating procedures</a:t>
            </a:r>
            <a:endParaRPr b="1" sz="1932">
              <a:solidFill>
                <a:schemeClr val="dk1"/>
              </a:solidFill>
              <a:highlight>
                <a:srgbClr val="FFFFFF"/>
              </a:highlight>
            </a:endParaRPr>
          </a:p>
          <a:p>
            <a:pPr indent="-351304" lvl="0" marL="774700" rtl="0" algn="l">
              <a:lnSpc>
                <a:spcPct val="115000"/>
              </a:lnSpc>
              <a:spcBef>
                <a:spcPts val="0"/>
              </a:spcBef>
              <a:spcAft>
                <a:spcPts val="0"/>
              </a:spcAft>
              <a:buClr>
                <a:schemeClr val="dk1"/>
              </a:buClr>
              <a:buSzPts val="1932"/>
              <a:buChar char="●"/>
            </a:pPr>
            <a:r>
              <a:rPr b="1" lang="en" sz="1932">
                <a:solidFill>
                  <a:schemeClr val="dk1"/>
                </a:solidFill>
                <a:highlight>
                  <a:srgbClr val="FFFFFF"/>
                </a:highlight>
              </a:rPr>
              <a:t>Anti-harassment and non-discrimination </a:t>
            </a:r>
            <a:endParaRPr b="1" sz="1932">
              <a:solidFill>
                <a:schemeClr val="dk1"/>
              </a:solidFill>
              <a:highlight>
                <a:srgbClr val="FFFFFF"/>
              </a:highlight>
            </a:endParaRPr>
          </a:p>
          <a:p>
            <a:pPr indent="-351304" lvl="0" marL="774700" rtl="0" algn="l">
              <a:lnSpc>
                <a:spcPct val="115000"/>
              </a:lnSpc>
              <a:spcBef>
                <a:spcPts val="0"/>
              </a:spcBef>
              <a:spcAft>
                <a:spcPts val="0"/>
              </a:spcAft>
              <a:buClr>
                <a:schemeClr val="dk1"/>
              </a:buClr>
              <a:buSzPts val="1932"/>
              <a:buChar char="●"/>
            </a:pPr>
            <a:r>
              <a:rPr b="1" lang="en" sz="1932">
                <a:solidFill>
                  <a:schemeClr val="dk1"/>
                </a:solidFill>
                <a:highlight>
                  <a:srgbClr val="FFFFFF"/>
                </a:highlight>
              </a:rPr>
              <a:t>Paid leaves, sick leaves, and time-off benefits</a:t>
            </a:r>
            <a:endParaRPr b="1" sz="1932">
              <a:solidFill>
                <a:schemeClr val="dk1"/>
              </a:solidFill>
              <a:highlight>
                <a:srgbClr val="FFFFFF"/>
              </a:highlight>
            </a:endParaRPr>
          </a:p>
          <a:p>
            <a:pPr indent="-351304" lvl="0" marL="774700" rtl="0" algn="l">
              <a:lnSpc>
                <a:spcPct val="115000"/>
              </a:lnSpc>
              <a:spcBef>
                <a:spcPts val="0"/>
              </a:spcBef>
              <a:spcAft>
                <a:spcPts val="0"/>
              </a:spcAft>
              <a:buClr>
                <a:schemeClr val="dk1"/>
              </a:buClr>
              <a:buSzPts val="1932"/>
              <a:buChar char="●"/>
            </a:pPr>
            <a:r>
              <a:rPr b="1" lang="en" sz="1932">
                <a:solidFill>
                  <a:schemeClr val="dk1"/>
                </a:solidFill>
                <a:highlight>
                  <a:srgbClr val="FFFFFF"/>
                </a:highlight>
              </a:rPr>
              <a:t>Meal and break periods</a:t>
            </a:r>
            <a:endParaRPr b="1" sz="1932">
              <a:solidFill>
                <a:schemeClr val="dk1"/>
              </a:solidFill>
              <a:highlight>
                <a:srgbClr val="FFFFFF"/>
              </a:highlight>
            </a:endParaRPr>
          </a:p>
          <a:p>
            <a:pPr indent="-351304" lvl="0" marL="774700" rtl="0" algn="l">
              <a:lnSpc>
                <a:spcPct val="115000"/>
              </a:lnSpc>
              <a:spcBef>
                <a:spcPts val="0"/>
              </a:spcBef>
              <a:spcAft>
                <a:spcPts val="0"/>
              </a:spcAft>
              <a:buClr>
                <a:schemeClr val="dk1"/>
              </a:buClr>
              <a:buSzPts val="1932"/>
              <a:buChar char="●"/>
            </a:pPr>
            <a:r>
              <a:rPr b="1" lang="en" sz="1932">
                <a:solidFill>
                  <a:schemeClr val="dk1"/>
                </a:solidFill>
                <a:highlight>
                  <a:srgbClr val="FFFFFF"/>
                </a:highlight>
              </a:rPr>
              <a:t>Time tracking</a:t>
            </a:r>
            <a:endParaRPr b="1" sz="1932" u="sng">
              <a:solidFill>
                <a:srgbClr val="005A8C"/>
              </a:solidFill>
              <a:highlight>
                <a:srgbClr val="FFFFFF"/>
              </a:highlight>
            </a:endParaRPr>
          </a:p>
          <a:p>
            <a:pPr indent="-351304" lvl="0" marL="774700" rtl="0" algn="l">
              <a:lnSpc>
                <a:spcPct val="115000"/>
              </a:lnSpc>
              <a:spcBef>
                <a:spcPts val="0"/>
              </a:spcBef>
              <a:spcAft>
                <a:spcPts val="0"/>
              </a:spcAft>
              <a:buClr>
                <a:schemeClr val="dk1"/>
              </a:buClr>
              <a:buSzPts val="1932"/>
              <a:buChar char="●"/>
            </a:pPr>
            <a:r>
              <a:rPr b="1" lang="en" sz="1932">
                <a:solidFill>
                  <a:schemeClr val="dk1"/>
                </a:solidFill>
                <a:highlight>
                  <a:srgbClr val="FFFFFF"/>
                </a:highlight>
              </a:rPr>
              <a:t>Employee attendance and punctuality</a:t>
            </a:r>
            <a:endParaRPr b="1" sz="1932">
              <a:solidFill>
                <a:schemeClr val="dk1"/>
              </a:solidFill>
              <a:highlight>
                <a:srgbClr val="FFFFFF"/>
              </a:highlight>
            </a:endParaRPr>
          </a:p>
          <a:p>
            <a:pPr indent="0" lvl="0" marL="0" rtl="0" algn="l">
              <a:lnSpc>
                <a:spcPct val="115000"/>
              </a:lnSpc>
              <a:spcBef>
                <a:spcPts val="0"/>
              </a:spcBef>
              <a:spcAft>
                <a:spcPts val="1200"/>
              </a:spcAft>
              <a:buNone/>
            </a:pPr>
            <a:r>
              <a:t/>
            </a:r>
            <a:endParaRPr b="1" sz="238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idx="1" type="body"/>
          </p:nvPr>
        </p:nvSpPr>
        <p:spPr>
          <a:xfrm>
            <a:off x="0" y="0"/>
            <a:ext cx="9144000" cy="51435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 sz="2000">
                <a:solidFill>
                  <a:srgbClr val="FF0000"/>
                </a:solidFill>
                <a:highlight>
                  <a:srgbClr val="FFFFFF"/>
                </a:highlight>
                <a:latin typeface="Roboto"/>
                <a:ea typeface="Roboto"/>
                <a:cs typeface="Roboto"/>
                <a:sym typeface="Roboto"/>
              </a:rPr>
              <a:t>3.Building relationships between customers and business:</a:t>
            </a:r>
            <a:r>
              <a:rPr lang="en" sz="1500">
                <a:solidFill>
                  <a:srgbClr val="333333"/>
                </a:solidFill>
                <a:highlight>
                  <a:srgbClr val="FFFFFF"/>
                </a:highlight>
                <a:latin typeface="Roboto"/>
                <a:ea typeface="Roboto"/>
                <a:cs typeface="Roboto"/>
                <a:sym typeface="Roboto"/>
              </a:rPr>
              <a:t> </a:t>
            </a:r>
            <a:r>
              <a:rPr b="1" lang="en" sz="2300">
                <a:solidFill>
                  <a:srgbClr val="333333"/>
                </a:solidFill>
                <a:highlight>
                  <a:srgbClr val="FFFFFF"/>
                </a:highlight>
                <a:latin typeface="Roboto"/>
                <a:ea typeface="Roboto"/>
                <a:cs typeface="Roboto"/>
                <a:sym typeface="Roboto"/>
              </a:rPr>
              <a:t>For any business to grow, it must build a long-lasting relationship with its customers. Marketing is based on demographics, psychographics, and consumer behaviour and therefore, gives an understanding of what customers want.</a:t>
            </a:r>
            <a:endParaRPr b="1" sz="2300">
              <a:solidFill>
                <a:srgbClr val="333333"/>
              </a:solidFill>
              <a:highlight>
                <a:srgbClr val="FFFFFF"/>
              </a:highlight>
              <a:latin typeface="Roboto"/>
              <a:ea typeface="Roboto"/>
              <a:cs typeface="Roboto"/>
              <a:sym typeface="Roboto"/>
            </a:endParaRPr>
          </a:p>
          <a:p>
            <a:pPr indent="0" lvl="0" marL="0" rtl="0" algn="l">
              <a:lnSpc>
                <a:spcPct val="150000"/>
              </a:lnSpc>
              <a:spcBef>
                <a:spcPts val="1200"/>
              </a:spcBef>
              <a:spcAft>
                <a:spcPts val="0"/>
              </a:spcAft>
              <a:buNone/>
            </a:pPr>
            <a:r>
              <a:t/>
            </a:r>
            <a:endParaRPr b="1" sz="2000">
              <a:solidFill>
                <a:srgbClr val="333333"/>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 sz="2200">
                <a:solidFill>
                  <a:srgbClr val="FF0000"/>
                </a:solidFill>
                <a:highlight>
                  <a:srgbClr val="FFFFFF"/>
                </a:highlight>
                <a:latin typeface="Roboto"/>
                <a:ea typeface="Roboto"/>
                <a:cs typeface="Roboto"/>
                <a:sym typeface="Roboto"/>
              </a:rPr>
              <a:t>4.Boosting sales:</a:t>
            </a:r>
            <a:r>
              <a:rPr b="1" lang="en" sz="2000">
                <a:solidFill>
                  <a:srgbClr val="333333"/>
                </a:solidFill>
                <a:highlight>
                  <a:srgbClr val="FFFFFF"/>
                </a:highlight>
                <a:latin typeface="Roboto"/>
                <a:ea typeface="Roboto"/>
                <a:cs typeface="Roboto"/>
                <a:sym typeface="Roboto"/>
              </a:rPr>
              <a:t> </a:t>
            </a:r>
            <a:r>
              <a:rPr b="1" lang="en" sz="2391">
                <a:solidFill>
                  <a:srgbClr val="333333"/>
                </a:solidFill>
                <a:highlight>
                  <a:srgbClr val="FFFFFF"/>
                </a:highlight>
                <a:latin typeface="Roboto"/>
                <a:ea typeface="Roboto"/>
                <a:cs typeface="Roboto"/>
                <a:sym typeface="Roboto"/>
              </a:rPr>
              <a:t>Since marketing utilizes different ways to promote products or services, it helps in increasing the likelihood of better sales. Happy customers translate into a company’s brand ambassadors automatically.</a:t>
            </a:r>
            <a:endParaRPr b="1" sz="2391">
              <a:solidFill>
                <a:srgbClr val="333333"/>
              </a:solidFill>
              <a:highlight>
                <a:srgbClr val="FFFFFF"/>
              </a:highlight>
              <a:latin typeface="Roboto"/>
              <a:ea typeface="Roboto"/>
              <a:cs typeface="Roboto"/>
              <a:sym typeface="Roboto"/>
            </a:endParaRPr>
          </a:p>
          <a:p>
            <a:pPr indent="0" lvl="0" marL="0" rtl="0" algn="l">
              <a:lnSpc>
                <a:spcPct val="150000"/>
              </a:lnSpc>
              <a:spcBef>
                <a:spcPts val="1200"/>
              </a:spcBef>
              <a:spcAft>
                <a:spcPts val="0"/>
              </a:spcAft>
              <a:buNone/>
            </a:pPr>
            <a:r>
              <a:t/>
            </a:r>
            <a:endParaRPr b="1" sz="20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2"/>
          <p:cNvSpPr txBox="1"/>
          <p:nvPr>
            <p:ph idx="1" type="body"/>
          </p:nvPr>
        </p:nvSpPr>
        <p:spPr>
          <a:xfrm>
            <a:off x="0" y="0"/>
            <a:ext cx="9144000" cy="5143500"/>
          </a:xfrm>
          <a:prstGeom prst="rect">
            <a:avLst/>
          </a:prstGeom>
        </p:spPr>
        <p:txBody>
          <a:bodyPr anchorCtr="0" anchor="t" bIns="91425" lIns="91425" spcFirstLastPara="1" rIns="91425" wrap="square" tIns="91425">
            <a:normAutofit lnSpcReduction="20000"/>
          </a:bodyPr>
          <a:lstStyle/>
          <a:p>
            <a:pPr indent="0" lvl="0" marL="0" rtl="0" algn="l">
              <a:lnSpc>
                <a:spcPct val="136363"/>
              </a:lnSpc>
              <a:spcBef>
                <a:spcPts val="2000"/>
              </a:spcBef>
              <a:spcAft>
                <a:spcPts val="0"/>
              </a:spcAft>
              <a:buClr>
                <a:schemeClr val="dk1"/>
              </a:buClr>
              <a:buSzPts val="1100"/>
              <a:buFont typeface="Arial"/>
              <a:buNone/>
            </a:pPr>
            <a:r>
              <a:rPr b="1" lang="en" sz="1950">
                <a:solidFill>
                  <a:srgbClr val="FF0000"/>
                </a:solidFill>
                <a:highlight>
                  <a:srgbClr val="FFFFFF"/>
                </a:highlight>
              </a:rPr>
              <a:t>4.Performance Management</a:t>
            </a:r>
            <a:endParaRPr b="1" sz="1950">
              <a:solidFill>
                <a:srgbClr val="FF0000"/>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875">
                <a:solidFill>
                  <a:schemeClr val="dk1"/>
                </a:solidFill>
                <a:highlight>
                  <a:srgbClr val="FFFFFF"/>
                </a:highlight>
              </a:rPr>
              <a:t>General human resources manager roles and responsibilities are closely related to training, including examining employee performance records to identify the scopes of improvement and arranging training workshops to upskill them.</a:t>
            </a:r>
            <a:endParaRPr b="1" sz="1875">
              <a:solidFill>
                <a:schemeClr val="dk1"/>
              </a:solidFill>
              <a:highlight>
                <a:srgbClr val="FFFFFF"/>
              </a:highlight>
            </a:endParaRPr>
          </a:p>
          <a:p>
            <a:pPr indent="0" lvl="0" marL="0" rtl="0" algn="l">
              <a:lnSpc>
                <a:spcPct val="115000"/>
              </a:lnSpc>
              <a:spcBef>
                <a:spcPts val="2000"/>
              </a:spcBef>
              <a:spcAft>
                <a:spcPts val="0"/>
              </a:spcAft>
              <a:buClr>
                <a:schemeClr val="dk1"/>
              </a:buClr>
              <a:buSzPts val="1100"/>
              <a:buFont typeface="Arial"/>
              <a:buNone/>
            </a:pPr>
            <a:r>
              <a:rPr b="1" lang="en" sz="1875">
                <a:solidFill>
                  <a:schemeClr val="dk1"/>
                </a:solidFill>
                <a:highlight>
                  <a:srgbClr val="FFFFFF"/>
                </a:highlight>
              </a:rPr>
              <a:t>93% of employees say professional growth is a priority. You can create a positive environment and boost employee loyalty by allowing employees to learn something new and grow professionally.</a:t>
            </a:r>
            <a:endParaRPr b="1" sz="1875">
              <a:solidFill>
                <a:schemeClr val="dk1"/>
              </a:solidFill>
              <a:highlight>
                <a:srgbClr val="FFFFFF"/>
              </a:highlight>
            </a:endParaRPr>
          </a:p>
          <a:p>
            <a:pPr indent="0" lvl="0" marL="0" rtl="0" algn="l">
              <a:lnSpc>
                <a:spcPct val="115000"/>
              </a:lnSpc>
              <a:spcBef>
                <a:spcPts val="2000"/>
              </a:spcBef>
              <a:spcAft>
                <a:spcPts val="0"/>
              </a:spcAft>
              <a:buClr>
                <a:schemeClr val="dk1"/>
              </a:buClr>
              <a:buSzPts val="1100"/>
              <a:buFont typeface="Arial"/>
              <a:buNone/>
            </a:pPr>
            <a:r>
              <a:rPr b="1" lang="en" sz="1875">
                <a:solidFill>
                  <a:schemeClr val="dk1"/>
                </a:solidFill>
                <a:highlight>
                  <a:srgbClr val="FFFFFF"/>
                </a:highlight>
              </a:rPr>
              <a:t>Besides, improving your employees’ skills brings additional benefits to the organization. </a:t>
            </a:r>
            <a:endParaRPr b="1" sz="1875">
              <a:solidFill>
                <a:schemeClr val="dk1"/>
              </a:solidFill>
              <a:highlight>
                <a:srgbClr val="FFFFFF"/>
              </a:highlight>
            </a:endParaRPr>
          </a:p>
          <a:p>
            <a:pPr indent="-347710" lvl="0" marL="774700" rtl="0" algn="l">
              <a:lnSpc>
                <a:spcPct val="115000"/>
              </a:lnSpc>
              <a:spcBef>
                <a:spcPts val="2000"/>
              </a:spcBef>
              <a:spcAft>
                <a:spcPts val="0"/>
              </a:spcAft>
              <a:buClr>
                <a:schemeClr val="dk1"/>
              </a:buClr>
              <a:buSzPts val="1876"/>
              <a:buChar char="●"/>
            </a:pPr>
            <a:r>
              <a:rPr b="1" lang="en" sz="1875">
                <a:solidFill>
                  <a:schemeClr val="dk1"/>
                </a:solidFill>
                <a:highlight>
                  <a:srgbClr val="FFFFFF"/>
                </a:highlight>
              </a:rPr>
              <a:t>First, they feel they are a vital part of the company</a:t>
            </a:r>
            <a:endParaRPr b="1" sz="1875">
              <a:solidFill>
                <a:schemeClr val="dk1"/>
              </a:solidFill>
              <a:highlight>
                <a:srgbClr val="FFFFFF"/>
              </a:highlight>
            </a:endParaRPr>
          </a:p>
          <a:p>
            <a:pPr indent="-347710" lvl="0" marL="774700" rtl="0" algn="l">
              <a:lnSpc>
                <a:spcPct val="115000"/>
              </a:lnSpc>
              <a:spcBef>
                <a:spcPts val="0"/>
              </a:spcBef>
              <a:spcAft>
                <a:spcPts val="0"/>
              </a:spcAft>
              <a:buClr>
                <a:schemeClr val="dk1"/>
              </a:buClr>
              <a:buSzPts val="1876"/>
              <a:buChar char="●"/>
            </a:pPr>
            <a:r>
              <a:rPr b="1" lang="en" sz="1875">
                <a:solidFill>
                  <a:schemeClr val="dk1"/>
                </a:solidFill>
                <a:highlight>
                  <a:srgbClr val="FFFFFF"/>
                </a:highlight>
              </a:rPr>
              <a:t>Second, due to increased job satisfaction, they will give their best in each task</a:t>
            </a:r>
            <a:endParaRPr b="1" sz="1875">
              <a:solidFill>
                <a:schemeClr val="dk1"/>
              </a:solidFill>
              <a:highlight>
                <a:srgbClr val="FFFFFF"/>
              </a:highlight>
            </a:endParaRPr>
          </a:p>
          <a:p>
            <a:pPr indent="0" lvl="0" marL="0" rtl="0" algn="l">
              <a:spcBef>
                <a:spcPts val="0"/>
              </a:spcBef>
              <a:spcAft>
                <a:spcPts val="1200"/>
              </a:spcAft>
              <a:buNone/>
            </a:pPr>
            <a:r>
              <a:t/>
            </a:r>
            <a:endParaRPr b="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3"/>
          <p:cNvSpPr txBox="1"/>
          <p:nvPr>
            <p:ph idx="1" type="body"/>
          </p:nvPr>
        </p:nvSpPr>
        <p:spPr>
          <a:xfrm>
            <a:off x="0" y="0"/>
            <a:ext cx="9074700" cy="5143500"/>
          </a:xfrm>
          <a:prstGeom prst="rect">
            <a:avLst/>
          </a:prstGeom>
        </p:spPr>
        <p:txBody>
          <a:bodyPr anchorCtr="0" anchor="t" bIns="91425" lIns="91425" spcFirstLastPara="1" rIns="91425" wrap="square" tIns="91425">
            <a:normAutofit fontScale="55000" lnSpcReduction="20000"/>
          </a:bodyPr>
          <a:lstStyle/>
          <a:p>
            <a:pPr indent="0" lvl="0" marL="0" rtl="0" algn="l">
              <a:lnSpc>
                <a:spcPct val="115000"/>
              </a:lnSpc>
              <a:spcBef>
                <a:spcPts val="2000"/>
              </a:spcBef>
              <a:spcAft>
                <a:spcPts val="0"/>
              </a:spcAft>
              <a:buNone/>
            </a:pPr>
            <a:r>
              <a:rPr b="1" lang="en" sz="3547">
                <a:solidFill>
                  <a:srgbClr val="FF0000"/>
                </a:solidFill>
                <a:highlight>
                  <a:srgbClr val="FFFFFF"/>
                </a:highlight>
              </a:rPr>
              <a:t>5.Resolve Conflict- </a:t>
            </a:r>
            <a:r>
              <a:rPr b="1" lang="en" sz="3247">
                <a:solidFill>
                  <a:srgbClr val="0A0A0A"/>
                </a:solidFill>
                <a:highlight>
                  <a:srgbClr val="FFFFFF"/>
                </a:highlight>
              </a:rPr>
              <a:t>In every organization, employees come from diverse backgrounds. And when people with opposite opinions meet, the chances of conflict rise significantly. Whether the issue is between two employees or an employee and the management, the human resources management has to mediate conflict resolution.</a:t>
            </a:r>
            <a:endParaRPr b="1" sz="3247">
              <a:solidFill>
                <a:srgbClr val="0A0A0A"/>
              </a:solidFill>
              <a:highlight>
                <a:srgbClr val="FFFFFF"/>
              </a:highlight>
            </a:endParaRPr>
          </a:p>
          <a:p>
            <a:pPr indent="0" lvl="0" marL="0" rtl="0" algn="l">
              <a:lnSpc>
                <a:spcPct val="115000"/>
              </a:lnSpc>
              <a:spcBef>
                <a:spcPts val="2000"/>
              </a:spcBef>
              <a:spcAft>
                <a:spcPts val="0"/>
              </a:spcAft>
              <a:buNone/>
            </a:pPr>
            <a:r>
              <a:t/>
            </a:r>
            <a:endParaRPr b="1" sz="1750">
              <a:solidFill>
                <a:srgbClr val="0A0A0A"/>
              </a:solidFill>
              <a:highlight>
                <a:srgbClr val="FFFFFF"/>
              </a:highlight>
            </a:endParaRPr>
          </a:p>
          <a:p>
            <a:pPr indent="0" lvl="0" marL="0" rtl="0" algn="l">
              <a:lnSpc>
                <a:spcPct val="115000"/>
              </a:lnSpc>
              <a:spcBef>
                <a:spcPts val="2000"/>
              </a:spcBef>
              <a:spcAft>
                <a:spcPts val="0"/>
              </a:spcAft>
              <a:buNone/>
            </a:pPr>
            <a:r>
              <a:rPr b="1" lang="en" sz="3121">
                <a:solidFill>
                  <a:srgbClr val="FF0000"/>
                </a:solidFill>
                <a:highlight>
                  <a:srgbClr val="FFFFFF"/>
                </a:highlight>
              </a:rPr>
              <a:t>6.Rewards and Incentives-</a:t>
            </a:r>
            <a:r>
              <a:rPr b="1" lang="en" sz="2721">
                <a:solidFill>
                  <a:schemeClr val="dk1"/>
                </a:solidFill>
                <a:highlight>
                  <a:srgbClr val="FFFFFF"/>
                </a:highlight>
              </a:rPr>
              <a:t>HR managers must reward employees based on their performance and other factors like punctuality. The biggest benefit of rewarding workers is that it creates a desire for other employees to excel at their job in the hope of getting incentives.</a:t>
            </a:r>
            <a:r>
              <a:rPr lang="en" sz="2021">
                <a:solidFill>
                  <a:schemeClr val="dk1"/>
                </a:solidFill>
                <a:highlight>
                  <a:srgbClr val="FFFFFF"/>
                </a:highlight>
              </a:rPr>
              <a:t> </a:t>
            </a:r>
            <a:r>
              <a:rPr b="1" lang="en" sz="2259">
                <a:solidFill>
                  <a:schemeClr val="dk1"/>
                </a:solidFill>
                <a:highlight>
                  <a:srgbClr val="FFFFFF"/>
                </a:highlight>
              </a:rPr>
              <a:t>Additionally, you can consider giving the power to employees to choose the type of reward they want. </a:t>
            </a:r>
            <a:r>
              <a:rPr b="1" lang="en" sz="2493">
                <a:solidFill>
                  <a:schemeClr val="dk1"/>
                </a:solidFill>
                <a:highlight>
                  <a:srgbClr val="FFFFFF"/>
                </a:highlight>
              </a:rPr>
              <a:t>For example, let them decide whether they want a bonus, flexible work times, leave, etc. It will make them feel valued, increase job satisfaction, and boost productivity. </a:t>
            </a:r>
            <a:endParaRPr b="1" sz="2493">
              <a:solidFill>
                <a:schemeClr val="dk1"/>
              </a:solidFill>
              <a:highlight>
                <a:srgbClr val="FFFFFF"/>
              </a:highlight>
            </a:endParaRPr>
          </a:p>
          <a:p>
            <a:pPr indent="0" lvl="0" marL="0" rtl="0" algn="l">
              <a:lnSpc>
                <a:spcPct val="115000"/>
              </a:lnSpc>
              <a:spcBef>
                <a:spcPts val="1200"/>
              </a:spcBef>
              <a:spcAft>
                <a:spcPts val="0"/>
              </a:spcAft>
              <a:buNone/>
            </a:pPr>
            <a:r>
              <a:rPr b="1" lang="en" sz="2493">
                <a:solidFill>
                  <a:schemeClr val="dk1"/>
                </a:solidFill>
                <a:highlight>
                  <a:srgbClr val="FFFFFF"/>
                </a:highlight>
              </a:rPr>
              <a:t>You can also involve organizational stakeholders to decide on the rewards and incentives they’d like to give individual employees based on their performance. </a:t>
            </a:r>
            <a:endParaRPr b="1" sz="2493">
              <a:solidFill>
                <a:schemeClr val="dk1"/>
              </a:solidFill>
              <a:highlight>
                <a:srgbClr val="FFFFFF"/>
              </a:highlight>
            </a:endParaRPr>
          </a:p>
          <a:p>
            <a:pPr indent="0" lvl="0" marL="0" rtl="0" algn="l">
              <a:lnSpc>
                <a:spcPct val="115000"/>
              </a:lnSpc>
              <a:spcBef>
                <a:spcPts val="2000"/>
              </a:spcBef>
              <a:spcAft>
                <a:spcPts val="0"/>
              </a:spcAft>
              <a:buNone/>
            </a:pPr>
            <a:r>
              <a:t/>
            </a:r>
            <a:endParaRPr b="1" sz="2050">
              <a:solidFill>
                <a:schemeClr val="dk1"/>
              </a:solidFill>
              <a:highlight>
                <a:srgbClr val="FFFFFF"/>
              </a:highlight>
            </a:endParaRPr>
          </a:p>
          <a:p>
            <a:pPr indent="0" lvl="0" marL="0" rtl="0" algn="l">
              <a:lnSpc>
                <a:spcPct val="136363"/>
              </a:lnSpc>
              <a:spcBef>
                <a:spcPts val="2000"/>
              </a:spcBef>
              <a:spcAft>
                <a:spcPts val="0"/>
              </a:spcAft>
              <a:buClr>
                <a:schemeClr val="dk1"/>
              </a:buClr>
              <a:buSzPct val="62857"/>
              <a:buFont typeface="Arial"/>
              <a:buNone/>
            </a:pPr>
            <a:r>
              <a:t/>
            </a:r>
            <a:endParaRPr b="1" sz="1750">
              <a:solidFill>
                <a:srgbClr val="0A0A0A"/>
              </a:solidFill>
              <a:highlight>
                <a:srgbClr val="FFFFFF"/>
              </a:highlight>
            </a:endParaRPr>
          </a:p>
          <a:p>
            <a:pPr indent="0" lvl="0" marL="0" rtl="0" algn="l">
              <a:spcBef>
                <a:spcPts val="1200"/>
              </a:spcBef>
              <a:spcAft>
                <a:spcPts val="1200"/>
              </a:spcAft>
              <a:buNone/>
            </a:pPr>
            <a:r>
              <a:t/>
            </a:r>
            <a:endParaRPr b="1" sz="2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HUMAN RESOURCE PLANNING</a:t>
            </a:r>
            <a:endParaRPr b="1">
              <a:solidFill>
                <a:srgbClr val="0000FF"/>
              </a:solidFill>
            </a:endParaRPr>
          </a:p>
        </p:txBody>
      </p:sp>
      <p:sp>
        <p:nvSpPr>
          <p:cNvPr id="400" name="Google Shape;400;p74"/>
          <p:cNvSpPr txBox="1"/>
          <p:nvPr>
            <p:ph idx="1" type="body"/>
          </p:nvPr>
        </p:nvSpPr>
        <p:spPr>
          <a:xfrm>
            <a:off x="0" y="466575"/>
            <a:ext cx="9144000" cy="4677000"/>
          </a:xfrm>
          <a:prstGeom prst="rect">
            <a:avLst/>
          </a:prstGeom>
        </p:spPr>
        <p:txBody>
          <a:bodyPr anchorCtr="0" anchor="t" bIns="91425" lIns="91425" spcFirstLastPara="1" rIns="91425" wrap="square" tIns="91425">
            <a:noAutofit/>
          </a:bodyPr>
          <a:lstStyle/>
          <a:p>
            <a:pPr indent="0" lvl="0" marL="330200" rtl="0" algn="l">
              <a:lnSpc>
                <a:spcPct val="115000"/>
              </a:lnSpc>
              <a:spcBef>
                <a:spcPts val="0"/>
              </a:spcBef>
              <a:spcAft>
                <a:spcPts val="0"/>
              </a:spcAft>
              <a:buNone/>
            </a:pPr>
            <a:r>
              <a:rPr b="1" i="1" lang="en" sz="1700">
                <a:solidFill>
                  <a:schemeClr val="accent2"/>
                </a:solidFill>
              </a:rPr>
              <a:t>Human resource planning identifies the present and foreseeable demands of human resources that an organization will require to reach its objectives. It aims to act as a link between human resource management and an organization’s overarching strategic plan. </a:t>
            </a:r>
            <a:endParaRPr b="1" i="1" sz="1700">
              <a:solidFill>
                <a:schemeClr val="accent2"/>
              </a:solidFill>
            </a:endParaRPr>
          </a:p>
          <a:p>
            <a:pPr indent="-336550" lvl="0" marL="457200" rtl="0" algn="l">
              <a:spcBef>
                <a:spcPts val="1900"/>
              </a:spcBef>
              <a:spcAft>
                <a:spcPts val="0"/>
              </a:spcAft>
              <a:buClr>
                <a:schemeClr val="accent2"/>
              </a:buClr>
              <a:buSzPts val="1700"/>
              <a:buFont typeface="Arial"/>
              <a:buChar char="●"/>
            </a:pPr>
            <a:r>
              <a:rPr b="1" lang="en" sz="1700">
                <a:solidFill>
                  <a:schemeClr val="accent2"/>
                </a:solidFill>
                <a:highlight>
                  <a:srgbClr val="F3F9F9"/>
                </a:highlight>
              </a:rPr>
              <a:t>Human resource planning concept is a tactic businesses use to keep a regular flow of qualified workers while preventing staff surpluses or shortages. </a:t>
            </a:r>
            <a:endParaRPr b="1" sz="1700">
              <a:solidFill>
                <a:schemeClr val="accent2"/>
              </a:solidFill>
              <a:highlight>
                <a:srgbClr val="F3F9F9"/>
              </a:highlight>
            </a:endParaRPr>
          </a:p>
          <a:p>
            <a:pPr indent="-336550" lvl="0" marL="457200" rtl="0" algn="l">
              <a:spcBef>
                <a:spcPts val="0"/>
              </a:spcBef>
              <a:spcAft>
                <a:spcPts val="0"/>
              </a:spcAft>
              <a:buClr>
                <a:schemeClr val="accent2"/>
              </a:buClr>
              <a:buSzPts val="1700"/>
              <a:buFont typeface="Arial"/>
              <a:buChar char="●"/>
            </a:pPr>
            <a:r>
              <a:rPr b="1" lang="en" sz="1700">
                <a:solidFill>
                  <a:schemeClr val="accent2"/>
                </a:solidFill>
                <a:highlight>
                  <a:srgbClr val="F3F9F9"/>
                </a:highlight>
              </a:rPr>
              <a:t>A company’s productivity and profitability can increase with a robust plan. </a:t>
            </a:r>
            <a:endParaRPr b="1" sz="1700">
              <a:solidFill>
                <a:schemeClr val="accent2"/>
              </a:solidFill>
              <a:highlight>
                <a:srgbClr val="F3F9F9"/>
              </a:highlight>
            </a:endParaRPr>
          </a:p>
          <a:p>
            <a:pPr indent="0" lvl="0" marL="330200" rtl="0" algn="l">
              <a:lnSpc>
                <a:spcPct val="115000"/>
              </a:lnSpc>
              <a:spcBef>
                <a:spcPts val="1500"/>
              </a:spcBef>
              <a:spcAft>
                <a:spcPts val="0"/>
              </a:spcAft>
              <a:buClr>
                <a:schemeClr val="dk1"/>
              </a:buClr>
              <a:buSzPts val="1100"/>
              <a:buFont typeface="Arial"/>
              <a:buNone/>
            </a:pPr>
            <a:r>
              <a:rPr b="1" lang="en" sz="1550">
                <a:solidFill>
                  <a:srgbClr val="000000"/>
                </a:solidFill>
                <a:highlight>
                  <a:srgbClr val="FFFFFF"/>
                </a:highlight>
              </a:rPr>
              <a:t>Human resource planning is a process that identifies current and future human resources needs for an organization to achieve its goals. Human resource planning should serve as a link between human resource management and the overall strategic plan of an organization.</a:t>
            </a:r>
            <a:endParaRPr b="1" i="1" sz="2200">
              <a:solidFill>
                <a:srgbClr val="000000"/>
              </a:solidFill>
            </a:endParaRPr>
          </a:p>
          <a:p>
            <a:pPr indent="0" lvl="0" marL="330200" rtl="0" algn="l">
              <a:spcBef>
                <a:spcPts val="1900"/>
              </a:spcBef>
              <a:spcAft>
                <a:spcPts val="0"/>
              </a:spcAft>
              <a:buClr>
                <a:schemeClr val="dk1"/>
              </a:buClr>
              <a:buSzPts val="1100"/>
              <a:buFont typeface="Arial"/>
              <a:buNone/>
            </a:pPr>
            <a:r>
              <a:t/>
            </a:r>
            <a:endParaRPr b="1" i="1" sz="2200">
              <a:solidFill>
                <a:srgbClr val="000000"/>
              </a:solidFill>
            </a:endParaRPr>
          </a:p>
          <a:p>
            <a:pPr indent="0" lvl="0" marL="0" rtl="0" algn="l">
              <a:spcBef>
                <a:spcPts val="190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0000FF"/>
                </a:solidFill>
              </a:rPr>
              <a:t>NEED OF HUMAN RESOURCE PLANNING</a:t>
            </a:r>
            <a:endParaRPr b="1" sz="2820">
              <a:solidFill>
                <a:srgbClr val="0000FF"/>
              </a:solidFill>
            </a:endParaRPr>
          </a:p>
        </p:txBody>
      </p:sp>
      <p:pic>
        <p:nvPicPr>
          <p:cNvPr id="406" name="Google Shape;406;p75"/>
          <p:cNvPicPr preferRelativeResize="0"/>
          <p:nvPr/>
        </p:nvPicPr>
        <p:blipFill>
          <a:blip r:embed="rId3">
            <a:alphaModFix/>
          </a:blip>
          <a:stretch>
            <a:fillRect/>
          </a:stretch>
        </p:blipFill>
        <p:spPr>
          <a:xfrm>
            <a:off x="5198725" y="490938"/>
            <a:ext cx="3658850" cy="4570800"/>
          </a:xfrm>
          <a:prstGeom prst="rect">
            <a:avLst/>
          </a:prstGeom>
          <a:noFill/>
          <a:ln>
            <a:noFill/>
          </a:ln>
        </p:spPr>
      </p:pic>
      <p:sp>
        <p:nvSpPr>
          <p:cNvPr id="407" name="Google Shape;407;p75"/>
          <p:cNvSpPr/>
          <p:nvPr/>
        </p:nvSpPr>
        <p:spPr>
          <a:xfrm>
            <a:off x="7695675" y="3835600"/>
            <a:ext cx="1161900" cy="4662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75"/>
          <p:cNvPicPr preferRelativeResize="0"/>
          <p:nvPr/>
        </p:nvPicPr>
        <p:blipFill rotWithShape="1">
          <a:blip r:embed="rId4">
            <a:alphaModFix/>
          </a:blip>
          <a:srcRect b="14774" l="2610" r="0" t="18611"/>
          <a:stretch/>
        </p:blipFill>
        <p:spPr>
          <a:xfrm>
            <a:off x="38875" y="1063188"/>
            <a:ext cx="4211300" cy="34262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6"/>
          <p:cNvSpPr txBox="1"/>
          <p:nvPr>
            <p:ph idx="1" type="body"/>
          </p:nvPr>
        </p:nvSpPr>
        <p:spPr>
          <a:xfrm>
            <a:off x="0" y="0"/>
            <a:ext cx="9099300" cy="51435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a:solidFill>
                  <a:srgbClr val="FF0000"/>
                </a:solidFill>
                <a:highlight>
                  <a:srgbClr val="FFFFFF"/>
                </a:highlight>
                <a:latin typeface="Lora"/>
                <a:ea typeface="Lora"/>
                <a:cs typeface="Lora"/>
                <a:sym typeface="Lora"/>
              </a:rPr>
              <a:t>Employment-Unemployment Situation- </a:t>
            </a:r>
            <a:r>
              <a:rPr b="1" lang="en" sz="1500">
                <a:solidFill>
                  <a:schemeClr val="dk1"/>
                </a:solidFill>
                <a:highlight>
                  <a:srgbClr val="FFFFFF"/>
                </a:highlight>
                <a:latin typeface="Nunito"/>
                <a:ea typeface="Nunito"/>
                <a:cs typeface="Nunito"/>
                <a:sym typeface="Nunito"/>
              </a:rPr>
              <a:t>Though in general, the number of educated unemployed is on the rise, there is an acute shortage of a variety of skills. This emphasizes the need for more effective recruitment and employee retention.</a:t>
            </a:r>
            <a:endParaRPr b="1" sz="15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Clr>
                <a:schemeClr val="dk1"/>
              </a:buClr>
              <a:buSzPts val="1100"/>
              <a:buFont typeface="Arial"/>
              <a:buNone/>
            </a:pPr>
            <a:r>
              <a:t/>
            </a:r>
            <a:endParaRPr b="1" sz="15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None/>
            </a:pPr>
            <a:r>
              <a:rPr b="1" lang="en" sz="1900">
                <a:solidFill>
                  <a:srgbClr val="FF0000"/>
                </a:solidFill>
                <a:latin typeface="Lora"/>
                <a:ea typeface="Lora"/>
                <a:cs typeface="Lora"/>
                <a:sym typeface="Lora"/>
              </a:rPr>
              <a:t>Technological Change -</a:t>
            </a:r>
            <a:r>
              <a:rPr b="1" lang="en" sz="1500">
                <a:solidFill>
                  <a:srgbClr val="000000"/>
                </a:solidFill>
              </a:rPr>
              <a:t>The changes in production technologies, marketing methods, and management techniques have been extensive and rapid. Their effect has been profound on the job contents and job contexts. These changes have caused problems relating to redundancies, retention, and redeployment. All these suggest the need to plan manpower needs intensively and systematically.</a:t>
            </a:r>
            <a:endParaRPr b="1" sz="1500">
              <a:solidFill>
                <a:srgbClr val="000000"/>
              </a:solidFill>
            </a:endParaRPr>
          </a:p>
          <a:p>
            <a:pPr indent="0" lvl="0" marL="0" rtl="0" algn="l">
              <a:lnSpc>
                <a:spcPct val="100000"/>
              </a:lnSpc>
              <a:spcBef>
                <a:spcPts val="400"/>
              </a:spcBef>
              <a:spcAft>
                <a:spcPts val="0"/>
              </a:spcAft>
              <a:buClr>
                <a:schemeClr val="dk1"/>
              </a:buClr>
              <a:buSzPts val="1100"/>
              <a:buFont typeface="Arial"/>
              <a:buNone/>
            </a:pPr>
            <a:r>
              <a:t/>
            </a:r>
            <a:endParaRPr b="1" sz="1500">
              <a:solidFill>
                <a:srgbClr val="000000"/>
              </a:solidFill>
            </a:endParaRPr>
          </a:p>
          <a:p>
            <a:pPr indent="0" lvl="0" marL="0" rtl="0" algn="l">
              <a:lnSpc>
                <a:spcPct val="100000"/>
              </a:lnSpc>
              <a:spcBef>
                <a:spcPts val="400"/>
              </a:spcBef>
              <a:spcAft>
                <a:spcPts val="0"/>
              </a:spcAft>
              <a:buNone/>
            </a:pPr>
            <a:r>
              <a:rPr b="1" lang="en">
                <a:solidFill>
                  <a:srgbClr val="FF0000"/>
                </a:solidFill>
                <a:highlight>
                  <a:srgbClr val="FFFFFF"/>
                </a:highlight>
                <a:latin typeface="Lora"/>
                <a:ea typeface="Lora"/>
                <a:cs typeface="Lora"/>
                <a:sym typeface="Lora"/>
              </a:rPr>
              <a:t>Demographic Change-</a:t>
            </a:r>
            <a:r>
              <a:rPr b="1" lang="en" sz="1700">
                <a:solidFill>
                  <a:schemeClr val="dk1"/>
                </a:solidFill>
                <a:highlight>
                  <a:srgbClr val="FFFFFF"/>
                </a:highlight>
                <a:latin typeface="Nunito"/>
                <a:ea typeface="Nunito"/>
                <a:cs typeface="Nunito"/>
                <a:sym typeface="Nunito"/>
              </a:rPr>
              <a:t>The changing profile of the workforce in terms of age, sex, literacy, technical inputs, and social background has implications for HRP.</a:t>
            </a:r>
            <a:endParaRPr b="1" sz="17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None/>
            </a:pPr>
            <a:r>
              <a:t/>
            </a:r>
            <a:endParaRPr b="1" sz="17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None/>
            </a:pPr>
            <a:r>
              <a:rPr b="1" lang="en">
                <a:solidFill>
                  <a:srgbClr val="FF0000"/>
                </a:solidFill>
                <a:highlight>
                  <a:srgbClr val="FFFFFF"/>
                </a:highlight>
                <a:latin typeface="Lora"/>
                <a:ea typeface="Lora"/>
                <a:cs typeface="Lora"/>
                <a:sym typeface="Lora"/>
              </a:rPr>
              <a:t>Skill Shortage-</a:t>
            </a:r>
            <a:r>
              <a:rPr b="1" lang="en" sz="1700">
                <a:solidFill>
                  <a:schemeClr val="dk1"/>
                </a:solidFill>
                <a:highlight>
                  <a:srgbClr val="FFFFFF"/>
                </a:highlight>
                <a:latin typeface="Nunito"/>
                <a:ea typeface="Nunito"/>
                <a:cs typeface="Nunito"/>
                <a:sym typeface="Nunito"/>
              </a:rPr>
              <a:t>U</a:t>
            </a:r>
            <a:r>
              <a:rPr b="1" lang="en" sz="1700">
                <a:solidFill>
                  <a:schemeClr val="dk1"/>
                </a:solidFill>
                <a:highlight>
                  <a:srgbClr val="FFFFFF"/>
                </a:highlight>
                <a:latin typeface="Nunito"/>
                <a:ea typeface="Nunito"/>
                <a:cs typeface="Nunito"/>
                <a:sym typeface="Nunito"/>
              </a:rPr>
              <a:t>nemployment does not mean that the labor market is a buyer’s market. Organizations generally become more complex and require a wide range of specialist skills that are rare and scarce. A problem arises in an organization when employees with such specialized skills leave.</a:t>
            </a:r>
            <a:endParaRPr b="1" sz="17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None/>
            </a:pPr>
            <a:r>
              <a:t/>
            </a:r>
            <a:endParaRPr b="1" sz="17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Clr>
                <a:schemeClr val="dk1"/>
              </a:buClr>
              <a:buSzPts val="1100"/>
              <a:buFont typeface="Arial"/>
              <a:buNone/>
            </a:pPr>
            <a:r>
              <a:t/>
            </a:r>
            <a:endParaRPr b="1" sz="15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7"/>
          <p:cNvSpPr txBox="1"/>
          <p:nvPr>
            <p:ph idx="1" type="body"/>
          </p:nvPr>
        </p:nvSpPr>
        <p:spPr>
          <a:xfrm>
            <a:off x="0" y="0"/>
            <a:ext cx="9144000" cy="51768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b="1" lang="en">
                <a:solidFill>
                  <a:srgbClr val="FF0000"/>
                </a:solidFill>
                <a:highlight>
                  <a:srgbClr val="FFFFFF"/>
                </a:highlight>
                <a:latin typeface="Lora"/>
                <a:ea typeface="Lora"/>
                <a:cs typeface="Lora"/>
                <a:sym typeface="Lora"/>
              </a:rPr>
              <a:t>Governmental Influences-</a:t>
            </a:r>
            <a:r>
              <a:rPr b="1" lang="en" sz="1500">
                <a:solidFill>
                  <a:schemeClr val="dk1"/>
                </a:solidFill>
                <a:highlight>
                  <a:srgbClr val="FFFFFF"/>
                </a:highlight>
                <a:latin typeface="Nunito"/>
                <a:ea typeface="Nunito"/>
                <a:cs typeface="Nunito"/>
                <a:sym typeface="Nunito"/>
              </a:rPr>
              <a:t>Government control and changes in legislation with regard to affirmative action for disadvantaged groups, working conditions and hours of work, restrictions on women and child employment, </a:t>
            </a:r>
            <a:r>
              <a:rPr b="1" lang="en" sz="1500">
                <a:solidFill>
                  <a:schemeClr val="dk1"/>
                </a:solidFill>
                <a:highlight>
                  <a:srgbClr val="FFFFFF"/>
                </a:highlight>
                <a:latin typeface="Nunito"/>
                <a:ea typeface="Nunito"/>
                <a:cs typeface="Nunito"/>
                <a:sym typeface="Nunito"/>
              </a:rPr>
              <a:t>casual</a:t>
            </a:r>
            <a:r>
              <a:rPr b="1" lang="en" sz="1500">
                <a:solidFill>
                  <a:schemeClr val="dk1"/>
                </a:solidFill>
                <a:highlight>
                  <a:srgbClr val="FFFFFF"/>
                </a:highlight>
                <a:latin typeface="Nunito"/>
                <a:ea typeface="Nunito"/>
                <a:cs typeface="Nunito"/>
                <a:sym typeface="Nunito"/>
              </a:rPr>
              <a:t> and contract labor, etc. have stimulated the organizations to become involved in systematic HRP.</a:t>
            </a:r>
            <a:endParaRPr b="1" sz="15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None/>
            </a:pPr>
            <a:r>
              <a:rPr b="1" lang="en" sz="1900">
                <a:solidFill>
                  <a:srgbClr val="FF0000"/>
                </a:solidFill>
                <a:highlight>
                  <a:srgbClr val="FFFFFF"/>
                </a:highlight>
                <a:latin typeface="Lora"/>
                <a:ea typeface="Lora"/>
                <a:cs typeface="Lora"/>
                <a:sym typeface="Lora"/>
              </a:rPr>
              <a:t>Legislative Control-</a:t>
            </a:r>
            <a:r>
              <a:rPr b="1" lang="en" sz="1500">
                <a:solidFill>
                  <a:schemeClr val="dk1"/>
                </a:solidFill>
                <a:highlight>
                  <a:srgbClr val="FFFFFF"/>
                </a:highlight>
                <a:latin typeface="Nunito"/>
                <a:ea typeface="Nunito"/>
                <a:cs typeface="Nunito"/>
                <a:sym typeface="Nunito"/>
              </a:rPr>
              <a:t>The policies of “hire and fire” have gone. Now the legislation makes it difficult to reduce the size of an organization quickly and cheaply. It is easy to increase but difficult to shed the fat in terms of the numbers employed because of recent changes in labor law relating to </a:t>
            </a:r>
            <a:r>
              <a:rPr b="1" lang="en" sz="1500">
                <a:solidFill>
                  <a:schemeClr val="dk1"/>
                </a:solidFill>
                <a:highlight>
                  <a:srgbClr val="FFFFFF"/>
                </a:highlight>
                <a:latin typeface="Nunito"/>
                <a:ea typeface="Nunito"/>
                <a:cs typeface="Nunito"/>
                <a:sym typeface="Nunito"/>
              </a:rPr>
              <a:t>layoffs</a:t>
            </a:r>
            <a:r>
              <a:rPr b="1" lang="en" sz="1500">
                <a:solidFill>
                  <a:schemeClr val="dk1"/>
                </a:solidFill>
                <a:highlight>
                  <a:srgbClr val="FFFFFF"/>
                </a:highlight>
                <a:latin typeface="Nunito"/>
                <a:ea typeface="Nunito"/>
                <a:cs typeface="Nunito"/>
                <a:sym typeface="Nunito"/>
              </a:rPr>
              <a:t> and closures. Those responsible for managing manpower must look far ahead and thus attempt to foresee manpower problems.</a:t>
            </a:r>
            <a:endParaRPr b="1" sz="15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None/>
            </a:pPr>
            <a:r>
              <a:t/>
            </a:r>
            <a:endParaRPr b="1" sz="15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None/>
            </a:pPr>
            <a:r>
              <a:rPr b="1" lang="en">
                <a:solidFill>
                  <a:srgbClr val="FF0000"/>
                </a:solidFill>
                <a:highlight>
                  <a:srgbClr val="FFFFFF"/>
                </a:highlight>
                <a:latin typeface="Lora"/>
                <a:ea typeface="Lora"/>
                <a:cs typeface="Lora"/>
                <a:sym typeface="Lora"/>
              </a:rPr>
              <a:t>Impact of the Pressure Group- </a:t>
            </a:r>
            <a:r>
              <a:rPr b="1" lang="en" sz="1508">
                <a:solidFill>
                  <a:schemeClr val="dk1"/>
                </a:solidFill>
                <a:highlight>
                  <a:srgbClr val="FFFFFF"/>
                </a:highlight>
                <a:latin typeface="Nunito"/>
                <a:ea typeface="Nunito"/>
                <a:cs typeface="Nunito"/>
                <a:sym typeface="Nunito"/>
              </a:rPr>
              <a:t>Pressure groups such as unions, politicians, and persons displaced from land by the location of giant enterprises have been raising contradictory pressure on enterprise management such as internal recruitment and promotion, preference for employees’ children, displaced person, sons of the soil, etc.</a:t>
            </a:r>
            <a:endParaRPr b="1" sz="1508">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None/>
            </a:pPr>
            <a:r>
              <a:t/>
            </a:r>
            <a:endParaRPr b="1" sz="1508">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None/>
            </a:pPr>
            <a:r>
              <a:rPr b="1" lang="en">
                <a:solidFill>
                  <a:srgbClr val="FF0000"/>
                </a:solidFill>
                <a:highlight>
                  <a:srgbClr val="FFFFFF"/>
                </a:highlight>
                <a:latin typeface="Lora"/>
                <a:ea typeface="Lora"/>
                <a:cs typeface="Lora"/>
                <a:sym typeface="Lora"/>
              </a:rPr>
              <a:t>Systems Approach-</a:t>
            </a:r>
            <a:r>
              <a:rPr b="1" lang="en" sz="1600">
                <a:solidFill>
                  <a:schemeClr val="dk1"/>
                </a:solidFill>
                <a:highlight>
                  <a:srgbClr val="FFFFFF"/>
                </a:highlight>
                <a:latin typeface="Nunito"/>
                <a:ea typeface="Nunito"/>
                <a:cs typeface="Nunito"/>
                <a:sym typeface="Nunito"/>
              </a:rPr>
              <a:t>The spread of system thinking and the advent of the macro computer as part of the ongoing revolution in information technology which emphasizes planning and newer ways of handling voluminous personnel records.</a:t>
            </a:r>
            <a:endParaRPr b="1" sz="16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None/>
            </a:pPr>
            <a:r>
              <a:t/>
            </a:r>
            <a:endParaRPr b="1" sz="16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None/>
            </a:pPr>
            <a:r>
              <a:rPr b="1" lang="en">
                <a:solidFill>
                  <a:srgbClr val="FF0000"/>
                </a:solidFill>
                <a:highlight>
                  <a:srgbClr val="FFFFFF"/>
                </a:highlight>
                <a:latin typeface="Lora"/>
                <a:ea typeface="Lora"/>
                <a:cs typeface="Lora"/>
                <a:sym typeface="Lora"/>
              </a:rPr>
              <a:t>Lead Time-</a:t>
            </a:r>
            <a:r>
              <a:rPr b="1" lang="en" sz="1700">
                <a:solidFill>
                  <a:schemeClr val="dk1"/>
                </a:solidFill>
                <a:highlight>
                  <a:srgbClr val="FFFFFF"/>
                </a:highlight>
                <a:latin typeface="Nunito"/>
                <a:ea typeface="Nunito"/>
                <a:cs typeface="Nunito"/>
                <a:sym typeface="Nunito"/>
              </a:rPr>
              <a:t>The long lead time is necessary for the selection process and training and deployment of the employee to handle new knowledge and skills successfully.</a:t>
            </a:r>
            <a:endParaRPr b="1" sz="17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0"/>
              </a:spcAft>
              <a:buClr>
                <a:schemeClr val="dk1"/>
              </a:buClr>
              <a:buSzPct val="57894"/>
              <a:buFont typeface="Arial"/>
              <a:buNone/>
            </a:pPr>
            <a:r>
              <a:t/>
            </a:r>
            <a:endParaRPr b="1" sz="1900">
              <a:solidFill>
                <a:schemeClr val="dk1"/>
              </a:solidFill>
              <a:highlight>
                <a:srgbClr val="FFFFFF"/>
              </a:highlight>
              <a:latin typeface="Nunito"/>
              <a:ea typeface="Nunito"/>
              <a:cs typeface="Nunito"/>
              <a:sym typeface="Nunito"/>
            </a:endParaRPr>
          </a:p>
          <a:p>
            <a:pPr indent="0" lvl="0" marL="0" rtl="0" algn="l">
              <a:lnSpc>
                <a:spcPct val="100000"/>
              </a:lnSpc>
              <a:spcBef>
                <a:spcPts val="400"/>
              </a:spcBef>
              <a:spcAft>
                <a:spcPts val="1200"/>
              </a:spcAft>
              <a:buNone/>
            </a:pPr>
            <a:r>
              <a:t/>
            </a:r>
            <a:endParaRPr b="1"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8"/>
          <p:cNvSpPr txBox="1"/>
          <p:nvPr>
            <p:ph type="title"/>
          </p:nvPr>
        </p:nvSpPr>
        <p:spPr>
          <a:xfrm>
            <a:off x="0" y="0"/>
            <a:ext cx="8520600" cy="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rgbClr val="0000FF"/>
                </a:solidFill>
              </a:rPr>
              <a:t>PROCESS OF HRP</a:t>
            </a:r>
            <a:endParaRPr b="1" sz="3020">
              <a:solidFill>
                <a:srgbClr val="0000FF"/>
              </a:solidFill>
            </a:endParaRPr>
          </a:p>
        </p:txBody>
      </p:sp>
      <p:sp>
        <p:nvSpPr>
          <p:cNvPr id="424" name="Google Shape;424;p78"/>
          <p:cNvSpPr txBox="1"/>
          <p:nvPr>
            <p:ph idx="1" type="body"/>
          </p:nvPr>
        </p:nvSpPr>
        <p:spPr>
          <a:xfrm>
            <a:off x="0" y="499300"/>
            <a:ext cx="9144000" cy="4644300"/>
          </a:xfrm>
          <a:prstGeom prst="rect">
            <a:avLst/>
          </a:prstGeom>
        </p:spPr>
        <p:txBody>
          <a:bodyPr anchorCtr="0" anchor="t" bIns="91425" lIns="91425" spcFirstLastPara="1" rIns="91425" wrap="square" tIns="91425">
            <a:noAutofit/>
          </a:bodyPr>
          <a:lstStyle/>
          <a:p>
            <a:pPr indent="0" lvl="0" marL="0" rtl="0" algn="l">
              <a:lnSpc>
                <a:spcPct val="135000"/>
              </a:lnSpc>
              <a:spcBef>
                <a:spcPts val="0"/>
              </a:spcBef>
              <a:spcAft>
                <a:spcPts val="0"/>
              </a:spcAft>
              <a:buClr>
                <a:schemeClr val="dk1"/>
              </a:buClr>
              <a:buSzPts val="770"/>
              <a:buFont typeface="Arial"/>
              <a:buNone/>
            </a:pPr>
            <a:r>
              <a:rPr b="1" lang="en" sz="1250">
                <a:solidFill>
                  <a:schemeClr val="accent2"/>
                </a:solidFill>
                <a:latin typeface="Roboto"/>
                <a:ea typeface="Roboto"/>
                <a:cs typeface="Roboto"/>
                <a:sym typeface="Roboto"/>
              </a:rPr>
              <a:t>Forecasting the organization’s demand for and supply of human resources is done through the planning process. </a:t>
            </a:r>
            <a:endParaRPr b="1" sz="1250">
              <a:solidFill>
                <a:schemeClr val="accent2"/>
              </a:solidFill>
              <a:latin typeface="Roboto"/>
              <a:ea typeface="Roboto"/>
              <a:cs typeface="Roboto"/>
              <a:sym typeface="Roboto"/>
            </a:endParaRPr>
          </a:p>
          <a:p>
            <a:pPr indent="-307975" lvl="0" marL="457200" rtl="0" algn="l">
              <a:lnSpc>
                <a:spcPct val="95000"/>
              </a:lnSpc>
              <a:spcBef>
                <a:spcPts val="1500"/>
              </a:spcBef>
              <a:spcAft>
                <a:spcPts val="0"/>
              </a:spcAft>
              <a:buClr>
                <a:schemeClr val="accent2"/>
              </a:buClr>
              <a:buSzPts val="1250"/>
              <a:buFont typeface="Roboto"/>
              <a:buAutoNum type="arabicPeriod"/>
            </a:pPr>
            <a:r>
              <a:rPr b="1" lang="en" sz="1250">
                <a:solidFill>
                  <a:srgbClr val="FF0000"/>
                </a:solidFill>
                <a:latin typeface="Roboto"/>
                <a:ea typeface="Roboto"/>
                <a:cs typeface="Roboto"/>
                <a:sym typeface="Roboto"/>
              </a:rPr>
              <a:t>Choosing the Goals:</a:t>
            </a:r>
            <a:r>
              <a:rPr b="1" lang="en" sz="1250">
                <a:solidFill>
                  <a:schemeClr val="accent2"/>
                </a:solidFill>
                <a:latin typeface="Roboto"/>
                <a:ea typeface="Roboto"/>
                <a:cs typeface="Roboto"/>
                <a:sym typeface="Roboto"/>
              </a:rPr>
              <a:t> Determining the goals for which the process will be carried out is the first step in every cycle. For example, to choose the correct number of people for the right job, it is essential to identify the goal for which workforce planning is to be done. </a:t>
            </a:r>
            <a:endParaRPr b="1" sz="1250">
              <a:solidFill>
                <a:schemeClr val="accent2"/>
              </a:solidFill>
              <a:latin typeface="Roboto"/>
              <a:ea typeface="Roboto"/>
              <a:cs typeface="Roboto"/>
              <a:sym typeface="Roboto"/>
            </a:endParaRPr>
          </a:p>
          <a:p>
            <a:pPr indent="-307975" lvl="0" marL="457200" rtl="0" algn="l">
              <a:lnSpc>
                <a:spcPct val="95000"/>
              </a:lnSpc>
              <a:spcBef>
                <a:spcPts val="0"/>
              </a:spcBef>
              <a:spcAft>
                <a:spcPts val="0"/>
              </a:spcAft>
              <a:buClr>
                <a:schemeClr val="accent2"/>
              </a:buClr>
              <a:buSzPts val="1250"/>
              <a:buFont typeface="Roboto"/>
              <a:buAutoNum type="arabicPeriod"/>
            </a:pPr>
            <a:r>
              <a:rPr b="1" lang="en" sz="1250">
                <a:solidFill>
                  <a:srgbClr val="FF0000"/>
                </a:solidFill>
                <a:latin typeface="Roboto"/>
                <a:ea typeface="Roboto"/>
                <a:cs typeface="Roboto"/>
                <a:sym typeface="Roboto"/>
              </a:rPr>
              <a:t>Examine the present personnel supply:</a:t>
            </a:r>
            <a:r>
              <a:rPr b="1" lang="en" sz="1250">
                <a:solidFill>
                  <a:schemeClr val="accent2"/>
                </a:solidFill>
                <a:latin typeface="Roboto"/>
                <a:ea typeface="Roboto"/>
                <a:cs typeface="Roboto"/>
                <a:sym typeface="Roboto"/>
              </a:rPr>
              <a:t> use the data saved about the staff’s expertise, competency, abilities, etc., to carry out a specific job. Additionally, it is possible to predict future openings to plan for the workforce from internal (inside the current employees) and external (hiring applicants from outside) sources. I </a:t>
            </a:r>
            <a:endParaRPr b="1" sz="1250">
              <a:solidFill>
                <a:schemeClr val="accent2"/>
              </a:solidFill>
              <a:latin typeface="Roboto"/>
              <a:ea typeface="Roboto"/>
              <a:cs typeface="Roboto"/>
              <a:sym typeface="Roboto"/>
            </a:endParaRPr>
          </a:p>
          <a:p>
            <a:pPr indent="-307975" lvl="0" marL="457200" rtl="0" algn="l">
              <a:lnSpc>
                <a:spcPct val="95000"/>
              </a:lnSpc>
              <a:spcBef>
                <a:spcPts val="0"/>
              </a:spcBef>
              <a:spcAft>
                <a:spcPts val="0"/>
              </a:spcAft>
              <a:buClr>
                <a:schemeClr val="accent2"/>
              </a:buClr>
              <a:buSzPts val="1250"/>
              <a:buFont typeface="Roboto"/>
              <a:buAutoNum type="arabicPeriod"/>
            </a:pPr>
            <a:r>
              <a:rPr b="1" lang="en" sz="1250">
                <a:solidFill>
                  <a:srgbClr val="FF0000"/>
                </a:solidFill>
                <a:latin typeface="Roboto"/>
                <a:ea typeface="Roboto"/>
                <a:cs typeface="Roboto"/>
                <a:sym typeface="Roboto"/>
              </a:rPr>
              <a:t>Estimating Demand and Supply: </a:t>
            </a:r>
            <a:r>
              <a:rPr b="1" lang="en" sz="1250">
                <a:solidFill>
                  <a:schemeClr val="accent2"/>
                </a:solidFill>
                <a:latin typeface="Roboto"/>
                <a:ea typeface="Roboto"/>
                <a:cs typeface="Roboto"/>
                <a:sym typeface="Roboto"/>
              </a:rPr>
              <a:t>After maintaining an inventory of skilled employees, the next stage is to match anticipated future demand for employees with the organization’s current supply of resources.</a:t>
            </a:r>
            <a:endParaRPr b="1" sz="1250">
              <a:solidFill>
                <a:schemeClr val="accent2"/>
              </a:solidFill>
              <a:latin typeface="Roboto"/>
              <a:ea typeface="Roboto"/>
              <a:cs typeface="Roboto"/>
              <a:sym typeface="Roboto"/>
            </a:endParaRPr>
          </a:p>
          <a:p>
            <a:pPr indent="-307975" lvl="0" marL="457200" rtl="0" algn="l">
              <a:lnSpc>
                <a:spcPct val="95000"/>
              </a:lnSpc>
              <a:spcBef>
                <a:spcPts val="0"/>
              </a:spcBef>
              <a:spcAft>
                <a:spcPts val="0"/>
              </a:spcAft>
              <a:buClr>
                <a:schemeClr val="accent2"/>
              </a:buClr>
              <a:buSzPts val="1250"/>
              <a:buFont typeface="Roboto"/>
              <a:buAutoNum type="arabicPeriod"/>
            </a:pPr>
            <a:r>
              <a:rPr b="1" lang="en" sz="1250">
                <a:solidFill>
                  <a:srgbClr val="FF0000"/>
                </a:solidFill>
                <a:latin typeface="Roboto"/>
                <a:ea typeface="Roboto"/>
                <a:cs typeface="Roboto"/>
                <a:sym typeface="Roboto"/>
              </a:rPr>
              <a:t>Action plan: </a:t>
            </a:r>
            <a:r>
              <a:rPr b="1" lang="en" sz="1250">
                <a:solidFill>
                  <a:schemeClr val="accent2"/>
                </a:solidFill>
                <a:latin typeface="Roboto"/>
                <a:ea typeface="Roboto"/>
                <a:cs typeface="Roboto"/>
                <a:sym typeface="Roboto"/>
              </a:rPr>
              <a:t>Once the staffing shortfalls have been assessed, an employment or action plan should be created. If there is a shortfall, the company may pursue recruitment, training, or interdepartmental transfer plans; if there is a surplus, the company may pursue voluntary retirement plans, redeployment, transfer, or layoffs.</a:t>
            </a:r>
            <a:endParaRPr b="1" sz="1250">
              <a:solidFill>
                <a:schemeClr val="accent2"/>
              </a:solidFill>
              <a:latin typeface="Roboto"/>
              <a:ea typeface="Roboto"/>
              <a:cs typeface="Roboto"/>
              <a:sym typeface="Roboto"/>
            </a:endParaRPr>
          </a:p>
          <a:p>
            <a:pPr indent="-307975" lvl="0" marL="457200" rtl="0" algn="l">
              <a:lnSpc>
                <a:spcPct val="95000"/>
              </a:lnSpc>
              <a:spcBef>
                <a:spcPts val="0"/>
              </a:spcBef>
              <a:spcAft>
                <a:spcPts val="0"/>
              </a:spcAft>
              <a:buClr>
                <a:schemeClr val="accent2"/>
              </a:buClr>
              <a:buSzPts val="1250"/>
              <a:buFont typeface="Roboto"/>
              <a:buAutoNum type="arabicPeriod"/>
            </a:pPr>
            <a:r>
              <a:rPr b="1" lang="en" sz="1250">
                <a:solidFill>
                  <a:srgbClr val="FF0000"/>
                </a:solidFill>
                <a:latin typeface="Roboto"/>
                <a:ea typeface="Roboto"/>
                <a:cs typeface="Roboto"/>
                <a:sym typeface="Roboto"/>
              </a:rPr>
              <a:t>Training and Development: </a:t>
            </a:r>
            <a:r>
              <a:rPr b="1" lang="en" sz="1250">
                <a:solidFill>
                  <a:schemeClr val="accent2"/>
                </a:solidFill>
                <a:latin typeface="Roboto"/>
                <a:ea typeface="Roboto"/>
                <a:cs typeface="Roboto"/>
                <a:sym typeface="Roboto"/>
              </a:rPr>
              <a:t>Training is provided for both current personnel and new hires, as both groups must periodically upgrade their skill sets</a:t>
            </a:r>
            <a:endParaRPr b="1" sz="1250">
              <a:solidFill>
                <a:schemeClr val="accent2"/>
              </a:solidFill>
              <a:latin typeface="Roboto"/>
              <a:ea typeface="Roboto"/>
              <a:cs typeface="Roboto"/>
              <a:sym typeface="Roboto"/>
            </a:endParaRPr>
          </a:p>
          <a:p>
            <a:pPr indent="0" lvl="0" marL="457200" rtl="0" algn="l">
              <a:lnSpc>
                <a:spcPct val="95000"/>
              </a:lnSpc>
              <a:spcBef>
                <a:spcPts val="1500"/>
              </a:spcBef>
              <a:spcAft>
                <a:spcPts val="0"/>
              </a:spcAft>
              <a:buNone/>
            </a:pPr>
            <a:r>
              <a:t/>
            </a:r>
            <a:endParaRPr b="1" sz="1250">
              <a:solidFill>
                <a:schemeClr val="accent2"/>
              </a:solidFill>
              <a:latin typeface="Roboto"/>
              <a:ea typeface="Roboto"/>
              <a:cs typeface="Roboto"/>
              <a:sym typeface="Roboto"/>
            </a:endParaRPr>
          </a:p>
          <a:p>
            <a:pPr indent="0" lvl="0" marL="457200" rtl="0" algn="l">
              <a:lnSpc>
                <a:spcPct val="100000"/>
              </a:lnSpc>
              <a:spcBef>
                <a:spcPts val="1500"/>
              </a:spcBef>
              <a:spcAft>
                <a:spcPts val="0"/>
              </a:spcAft>
              <a:buSzPts val="770"/>
              <a:buNone/>
            </a:pPr>
            <a:r>
              <a:rPr b="1" lang="en" sz="2195">
                <a:solidFill>
                  <a:srgbClr val="0C4E54"/>
                </a:solidFill>
              </a:rPr>
              <a:t>Example-</a:t>
            </a:r>
            <a:r>
              <a:rPr b="1" lang="en" sz="1250">
                <a:solidFill>
                  <a:schemeClr val="accent2"/>
                </a:solidFill>
                <a:latin typeface="Roboto"/>
                <a:ea typeface="Roboto"/>
                <a:cs typeface="Roboto"/>
                <a:sym typeface="Roboto"/>
              </a:rPr>
              <a:t>Suppose a garments firm ABC Ltd needs help with the supply of staff. First, it will analyze the organization’s goals and departmental needs. After this, it will examine the collection available to the organization and plan to fill the vacant positions. Continuous training is the last but not minor step of this process. Timely feedback from management and employees ensures the effectiveness of the staffing position.  </a:t>
            </a:r>
            <a:endParaRPr b="1" sz="1250">
              <a:solidFill>
                <a:schemeClr val="accent2"/>
              </a:solidFill>
              <a:latin typeface="Roboto"/>
              <a:ea typeface="Roboto"/>
              <a:cs typeface="Roboto"/>
              <a:sym typeface="Roboto"/>
            </a:endParaRPr>
          </a:p>
          <a:p>
            <a:pPr indent="0" lvl="0" marL="457200" rtl="0" algn="l">
              <a:lnSpc>
                <a:spcPct val="95000"/>
              </a:lnSpc>
              <a:spcBef>
                <a:spcPts val="1500"/>
              </a:spcBef>
              <a:spcAft>
                <a:spcPts val="0"/>
              </a:spcAft>
              <a:buSzPts val="770"/>
              <a:buNone/>
            </a:pPr>
            <a:r>
              <a:t/>
            </a:r>
            <a:endParaRPr b="1" sz="1250">
              <a:solidFill>
                <a:schemeClr val="accent2"/>
              </a:solidFill>
              <a:latin typeface="Roboto"/>
              <a:ea typeface="Roboto"/>
              <a:cs typeface="Roboto"/>
              <a:sym typeface="Roboto"/>
            </a:endParaRPr>
          </a:p>
          <a:p>
            <a:pPr indent="0" lvl="0" marL="0" rtl="0" algn="l">
              <a:lnSpc>
                <a:spcPct val="95000"/>
              </a:lnSpc>
              <a:spcBef>
                <a:spcPts val="1500"/>
              </a:spcBef>
              <a:spcAft>
                <a:spcPts val="1200"/>
              </a:spcAft>
              <a:buSzPts val="770"/>
              <a:buNone/>
            </a:pPr>
            <a:r>
              <a:t/>
            </a:r>
            <a:endParaRPr sz="136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HUMAN RESOURCE POLICIES</a:t>
            </a:r>
            <a:endParaRPr b="1">
              <a:solidFill>
                <a:srgbClr val="0000FF"/>
              </a:solidFill>
            </a:endParaRPr>
          </a:p>
        </p:txBody>
      </p:sp>
      <p:sp>
        <p:nvSpPr>
          <p:cNvPr id="430" name="Google Shape;430;p79"/>
          <p:cNvSpPr txBox="1"/>
          <p:nvPr>
            <p:ph idx="1" type="body"/>
          </p:nvPr>
        </p:nvSpPr>
        <p:spPr>
          <a:xfrm>
            <a:off x="311700" y="940875"/>
            <a:ext cx="8520600" cy="36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850">
                <a:solidFill>
                  <a:schemeClr val="dk1"/>
                </a:solidFill>
                <a:highlight>
                  <a:srgbClr val="FFFFFF"/>
                </a:highlight>
                <a:latin typeface="Roboto"/>
                <a:ea typeface="Roboto"/>
                <a:cs typeface="Roboto"/>
                <a:sym typeface="Roboto"/>
              </a:rPr>
              <a:t>HR policies are an essential framework that every company needs to ensure smooth functioning. These policies are the guiding factor that tells the company and the employees how to work and conduct themselves to ensure a safe and secure working environment for all. </a:t>
            </a:r>
            <a:endParaRPr b="1" i="1" sz="185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rPr b="1" lang="en" sz="1850">
                <a:solidFill>
                  <a:schemeClr val="dk1"/>
                </a:solidFill>
                <a:highlight>
                  <a:srgbClr val="FFFFFF"/>
                </a:highlight>
                <a:latin typeface="Roboto"/>
                <a:ea typeface="Roboto"/>
                <a:cs typeface="Roboto"/>
                <a:sym typeface="Roboto"/>
              </a:rPr>
              <a:t>HR policies are also described as the set of concepts and norms of behaviour that regulate an organisation’s interaction with its workers. A policy proposal of this type sets instructions for a broad range of employment connections inside the business. The aim and relevance of HR rules are self-evident. Every firm needs policies in order to promote regularity in behaviour and equality in employee relations.</a:t>
            </a:r>
            <a:endParaRPr b="1" i="1" sz="1850">
              <a:solidFill>
                <a:schemeClr val="dk1"/>
              </a:solidFill>
              <a:highlight>
                <a:srgbClr val="FFFFFF"/>
              </a:highlight>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80"/>
          <p:cNvSpPr txBox="1"/>
          <p:nvPr>
            <p:ph idx="1" type="body"/>
          </p:nvPr>
        </p:nvSpPr>
        <p:spPr>
          <a:xfrm>
            <a:off x="0" y="0"/>
            <a:ext cx="9082800" cy="5143500"/>
          </a:xfrm>
          <a:prstGeom prst="rect">
            <a:avLst/>
          </a:prstGeom>
        </p:spPr>
        <p:txBody>
          <a:bodyPr anchorCtr="0" anchor="t" bIns="91425" lIns="91425" spcFirstLastPara="1" rIns="91425" wrap="square" tIns="91425">
            <a:normAutofit/>
          </a:bodyPr>
          <a:lstStyle/>
          <a:p>
            <a:pPr indent="0" lvl="0" marL="0" rtl="0" algn="l">
              <a:lnSpc>
                <a:spcPct val="130000"/>
              </a:lnSpc>
              <a:spcBef>
                <a:spcPts val="0"/>
              </a:spcBef>
              <a:spcAft>
                <a:spcPts val="0"/>
              </a:spcAft>
              <a:buNone/>
            </a:pPr>
            <a:r>
              <a:rPr b="1" lang="en" sz="1650">
                <a:solidFill>
                  <a:schemeClr val="dk1"/>
                </a:solidFill>
                <a:highlight>
                  <a:srgbClr val="FFFFFF"/>
                </a:highlight>
                <a:latin typeface="Roboto"/>
                <a:ea typeface="Roboto"/>
                <a:cs typeface="Roboto"/>
                <a:sym typeface="Roboto"/>
              </a:rPr>
              <a:t>HR POLICIES ARE AS FOLLOWS:-</a:t>
            </a:r>
            <a:endParaRPr b="1" sz="1650">
              <a:solidFill>
                <a:schemeClr val="dk1"/>
              </a:solidFill>
              <a:highlight>
                <a:srgbClr val="FFFFFF"/>
              </a:highlight>
              <a:latin typeface="Roboto"/>
              <a:ea typeface="Roboto"/>
              <a:cs typeface="Roboto"/>
              <a:sym typeface="Roboto"/>
            </a:endParaRPr>
          </a:p>
          <a:p>
            <a:pPr indent="0" lvl="0" marL="0" rtl="0" algn="l">
              <a:lnSpc>
                <a:spcPct val="130000"/>
              </a:lnSpc>
              <a:spcBef>
                <a:spcPts val="2300"/>
              </a:spcBef>
              <a:spcAft>
                <a:spcPts val="0"/>
              </a:spcAft>
              <a:buClr>
                <a:schemeClr val="dk1"/>
              </a:buClr>
              <a:buSzPts val="1100"/>
              <a:buFont typeface="Arial"/>
              <a:buNone/>
            </a:pPr>
            <a:r>
              <a:rPr b="1" lang="en" sz="1650">
                <a:solidFill>
                  <a:srgbClr val="FF0000"/>
                </a:solidFill>
                <a:highlight>
                  <a:srgbClr val="FFFFFF"/>
                </a:highlight>
                <a:latin typeface="Roboto"/>
                <a:ea typeface="Roboto"/>
                <a:cs typeface="Roboto"/>
                <a:sym typeface="Roboto"/>
              </a:rPr>
              <a:t>1</a:t>
            </a:r>
            <a:r>
              <a:rPr b="1" lang="en" sz="1650">
                <a:solidFill>
                  <a:schemeClr val="dk1"/>
                </a:solidFill>
                <a:highlight>
                  <a:srgbClr val="FFFFFF"/>
                </a:highlight>
                <a:latin typeface="Roboto"/>
                <a:ea typeface="Roboto"/>
                <a:cs typeface="Roboto"/>
                <a:sym typeface="Roboto"/>
              </a:rPr>
              <a:t>.</a:t>
            </a:r>
            <a:r>
              <a:rPr b="1" lang="en" sz="1650">
                <a:solidFill>
                  <a:srgbClr val="FF0000"/>
                </a:solidFill>
                <a:highlight>
                  <a:srgbClr val="FFFFFF"/>
                </a:highlight>
                <a:latin typeface="Roboto"/>
                <a:ea typeface="Roboto"/>
                <a:cs typeface="Roboto"/>
                <a:sym typeface="Roboto"/>
              </a:rPr>
              <a:t>Employment contract-</a:t>
            </a:r>
            <a:r>
              <a:rPr b="1" lang="en" sz="1467">
                <a:solidFill>
                  <a:srgbClr val="0A0A0A"/>
                </a:solidFill>
                <a:highlight>
                  <a:srgbClr val="FFFFFF"/>
                </a:highlight>
                <a:latin typeface="Roboto"/>
                <a:ea typeface="Roboto"/>
                <a:cs typeface="Roboto"/>
                <a:sym typeface="Roboto"/>
              </a:rPr>
              <a:t>I</a:t>
            </a:r>
            <a:r>
              <a:rPr b="1" lang="en" sz="1467">
                <a:solidFill>
                  <a:schemeClr val="dk1"/>
                </a:solidFill>
                <a:highlight>
                  <a:srgbClr val="FFFFFF"/>
                </a:highlight>
                <a:latin typeface="Roboto"/>
                <a:ea typeface="Roboto"/>
                <a:cs typeface="Roboto"/>
                <a:sym typeface="Roboto"/>
              </a:rPr>
              <a:t>n India, it is crucial to file proper documentation of the employees that work in the company. The employee contract acts as the umbrella covering a list of HR policies and agreements.</a:t>
            </a:r>
            <a:endParaRPr b="1" sz="1467">
              <a:solidFill>
                <a:schemeClr val="dk1"/>
              </a:solidFill>
              <a:highlight>
                <a:srgbClr val="FFFFFF"/>
              </a:highlight>
              <a:latin typeface="Roboto"/>
              <a:ea typeface="Roboto"/>
              <a:cs typeface="Roboto"/>
              <a:sym typeface="Roboto"/>
            </a:endParaRPr>
          </a:p>
          <a:p>
            <a:pPr indent="0" lvl="0" marL="0" rtl="0" algn="l">
              <a:lnSpc>
                <a:spcPct val="100000"/>
              </a:lnSpc>
              <a:spcBef>
                <a:spcPts val="2300"/>
              </a:spcBef>
              <a:spcAft>
                <a:spcPts val="0"/>
              </a:spcAft>
              <a:buClr>
                <a:schemeClr val="dk1"/>
              </a:buClr>
              <a:buSzPts val="1100"/>
              <a:buFont typeface="Arial"/>
              <a:buNone/>
            </a:pPr>
            <a:r>
              <a:rPr b="1" lang="en" sz="1467">
                <a:solidFill>
                  <a:schemeClr val="dk1"/>
                </a:solidFill>
                <a:highlight>
                  <a:srgbClr val="FFFFFF"/>
                </a:highlight>
                <a:latin typeface="Roboto"/>
                <a:ea typeface="Roboto"/>
                <a:cs typeface="Roboto"/>
                <a:sym typeface="Roboto"/>
              </a:rPr>
              <a:t>As per India’s employment laws, it is essential to file proper documentation of the employees to ensure appropriate navigation through the complex and diverse employment framework.</a:t>
            </a:r>
            <a:endParaRPr b="1" sz="1467">
              <a:solidFill>
                <a:schemeClr val="dk1"/>
              </a:solidFill>
              <a:highlight>
                <a:srgbClr val="FFFFFF"/>
              </a:highlight>
              <a:latin typeface="Roboto"/>
              <a:ea typeface="Roboto"/>
              <a:cs typeface="Roboto"/>
              <a:sym typeface="Roboto"/>
            </a:endParaRPr>
          </a:p>
          <a:p>
            <a:pPr indent="0" lvl="0" marL="0" rtl="0" algn="l">
              <a:lnSpc>
                <a:spcPct val="100000"/>
              </a:lnSpc>
              <a:spcBef>
                <a:spcPts val="1500"/>
              </a:spcBef>
              <a:spcAft>
                <a:spcPts val="0"/>
              </a:spcAft>
              <a:buClr>
                <a:schemeClr val="dk1"/>
              </a:buClr>
              <a:buSzPts val="1100"/>
              <a:buFont typeface="Arial"/>
              <a:buNone/>
            </a:pPr>
            <a:r>
              <a:rPr b="1" lang="en" sz="1467">
                <a:solidFill>
                  <a:schemeClr val="dk1"/>
                </a:solidFill>
                <a:highlight>
                  <a:srgbClr val="FFFFFF"/>
                </a:highlight>
                <a:latin typeface="Roboto"/>
                <a:ea typeface="Roboto"/>
                <a:cs typeface="Roboto"/>
                <a:sym typeface="Roboto"/>
              </a:rPr>
              <a:t>Therefore, having accurate and updated documents that prove the employee’s compliance to the company will help in the long term and save them from any legal hassles later. Therefore, you need to follow the labour and wage laws while processing documentation.</a:t>
            </a:r>
            <a:endParaRPr b="1" sz="1467">
              <a:solidFill>
                <a:schemeClr val="dk1"/>
              </a:solidFill>
              <a:highlight>
                <a:srgbClr val="FFFFFF"/>
              </a:highlight>
              <a:latin typeface="Roboto"/>
              <a:ea typeface="Roboto"/>
              <a:cs typeface="Roboto"/>
              <a:sym typeface="Roboto"/>
            </a:endParaRPr>
          </a:p>
          <a:p>
            <a:pPr indent="0" lvl="0" marL="0" rtl="0" algn="l">
              <a:lnSpc>
                <a:spcPct val="100000"/>
              </a:lnSpc>
              <a:spcBef>
                <a:spcPts val="1500"/>
              </a:spcBef>
              <a:spcAft>
                <a:spcPts val="0"/>
              </a:spcAft>
              <a:buClr>
                <a:schemeClr val="dk1"/>
              </a:buClr>
              <a:buSzPts val="1100"/>
              <a:buFont typeface="Arial"/>
              <a:buNone/>
            </a:pPr>
            <a:r>
              <a:rPr b="1" lang="en" sz="1767">
                <a:solidFill>
                  <a:srgbClr val="FF0000"/>
                </a:solidFill>
                <a:highlight>
                  <a:srgbClr val="FFFFFF"/>
                </a:highlight>
                <a:latin typeface="Roboto"/>
                <a:ea typeface="Roboto"/>
                <a:cs typeface="Roboto"/>
                <a:sym typeface="Roboto"/>
              </a:rPr>
              <a:t>2. Employee wages-</a:t>
            </a:r>
            <a:r>
              <a:rPr b="1" lang="en" sz="1467">
                <a:solidFill>
                  <a:schemeClr val="dk1"/>
                </a:solidFill>
                <a:highlight>
                  <a:srgbClr val="FFFFFF"/>
                </a:highlight>
                <a:latin typeface="Roboto"/>
                <a:ea typeface="Roboto"/>
                <a:cs typeface="Roboto"/>
                <a:sym typeface="Roboto"/>
              </a:rPr>
              <a:t>Employee payroll is one of the significant aspects of employee management. The job of the HR department of the company is to manage the employee payroll effectively. This includes offering competitive salaries to employees and staying in compliance with the government policies.</a:t>
            </a:r>
            <a:endParaRPr b="1" sz="1467">
              <a:solidFill>
                <a:schemeClr val="dk1"/>
              </a:solidFill>
              <a:highlight>
                <a:srgbClr val="FFFFFF"/>
              </a:highlight>
              <a:latin typeface="Roboto"/>
              <a:ea typeface="Roboto"/>
              <a:cs typeface="Roboto"/>
              <a:sym typeface="Roboto"/>
            </a:endParaRPr>
          </a:p>
          <a:p>
            <a:pPr indent="0" lvl="0" marL="0" rtl="0" algn="l">
              <a:spcBef>
                <a:spcPts val="2300"/>
              </a:spcBef>
              <a:spcAft>
                <a:spcPts val="12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1"/>
          <p:cNvSpPr txBox="1"/>
          <p:nvPr>
            <p:ph idx="1" type="body"/>
          </p:nvPr>
        </p:nvSpPr>
        <p:spPr>
          <a:xfrm>
            <a:off x="0" y="0"/>
            <a:ext cx="9144000" cy="5078700"/>
          </a:xfrm>
          <a:prstGeom prst="rect">
            <a:avLst/>
          </a:prstGeom>
        </p:spPr>
        <p:txBody>
          <a:bodyPr anchorCtr="0" anchor="t" bIns="91425" lIns="91425" spcFirstLastPara="1" rIns="91425" wrap="square" tIns="91425">
            <a:normAutofit/>
          </a:bodyPr>
          <a:lstStyle/>
          <a:p>
            <a:pPr indent="0" lvl="0" marL="0" rtl="0" algn="l">
              <a:lnSpc>
                <a:spcPct val="130000"/>
              </a:lnSpc>
              <a:spcBef>
                <a:spcPts val="0"/>
              </a:spcBef>
              <a:spcAft>
                <a:spcPts val="0"/>
              </a:spcAft>
              <a:buClr>
                <a:schemeClr val="dk1"/>
              </a:buClr>
              <a:buSzPts val="1100"/>
              <a:buFont typeface="Arial"/>
              <a:buNone/>
            </a:pPr>
            <a:r>
              <a:rPr b="1" lang="en" sz="1650">
                <a:solidFill>
                  <a:srgbClr val="FF0000"/>
                </a:solidFill>
                <a:highlight>
                  <a:srgbClr val="FFFFFF"/>
                </a:highlight>
                <a:latin typeface="Roboto"/>
                <a:ea typeface="Roboto"/>
                <a:cs typeface="Roboto"/>
                <a:sym typeface="Roboto"/>
              </a:rPr>
              <a:t>3. Code of Conduct-</a:t>
            </a:r>
            <a:r>
              <a:rPr b="1" lang="en" sz="1550">
                <a:solidFill>
                  <a:schemeClr val="dk1"/>
                </a:solidFill>
                <a:highlight>
                  <a:srgbClr val="FFFFFF"/>
                </a:highlight>
                <a:latin typeface="Roboto"/>
                <a:ea typeface="Roboto"/>
                <a:cs typeface="Roboto"/>
                <a:sym typeface="Roboto"/>
              </a:rPr>
              <a:t>The Code of Conduct is the company’s policies, consisting of its vision, mission, and ethics. This is created to inform employees about the policies of the behaviour and maintain discipline while at the workplace.</a:t>
            </a:r>
            <a:endParaRPr b="1" sz="1550">
              <a:solidFill>
                <a:schemeClr val="dk1"/>
              </a:solidFill>
              <a:highlight>
                <a:srgbClr val="FFFFFF"/>
              </a:highlight>
              <a:latin typeface="Roboto"/>
              <a:ea typeface="Roboto"/>
              <a:cs typeface="Roboto"/>
              <a:sym typeface="Roboto"/>
            </a:endParaRPr>
          </a:p>
          <a:p>
            <a:pPr indent="0" lvl="0" marL="0" rtl="0" algn="l">
              <a:lnSpc>
                <a:spcPct val="100000"/>
              </a:lnSpc>
              <a:spcBef>
                <a:spcPts val="2300"/>
              </a:spcBef>
              <a:spcAft>
                <a:spcPts val="0"/>
              </a:spcAft>
              <a:buNone/>
            </a:pPr>
            <a:r>
              <a:rPr b="1" lang="en" sz="1550">
                <a:solidFill>
                  <a:schemeClr val="dk1"/>
                </a:solidFill>
                <a:highlight>
                  <a:srgbClr val="FFFFFF"/>
                </a:highlight>
                <a:latin typeface="Roboto"/>
                <a:ea typeface="Roboto"/>
                <a:cs typeface="Roboto"/>
                <a:sym typeface="Roboto"/>
              </a:rPr>
              <a:t>The code of conduct is among the types of HR policies containing the company’s rules that employees need to adhere to. The policy includes dress code, equal rights to all, electronic usage policy, conflict of interest, media policy, proper work environment etc. It also contains the rules and penalties if an employee breaches or violates the code of conduct.</a:t>
            </a:r>
            <a:endParaRPr b="1" sz="1550">
              <a:solidFill>
                <a:schemeClr val="dk1"/>
              </a:solidFill>
              <a:highlight>
                <a:srgbClr val="FFFFFF"/>
              </a:highlight>
              <a:latin typeface="Roboto"/>
              <a:ea typeface="Roboto"/>
              <a:cs typeface="Roboto"/>
              <a:sym typeface="Roboto"/>
            </a:endParaRPr>
          </a:p>
          <a:p>
            <a:pPr indent="0" lvl="0" marL="0" rtl="0" algn="l">
              <a:lnSpc>
                <a:spcPct val="100000"/>
              </a:lnSpc>
              <a:spcBef>
                <a:spcPts val="1500"/>
              </a:spcBef>
              <a:spcAft>
                <a:spcPts val="0"/>
              </a:spcAft>
              <a:buClr>
                <a:schemeClr val="dk1"/>
              </a:buClr>
              <a:buSzPts val="1100"/>
              <a:buFont typeface="Arial"/>
              <a:buNone/>
            </a:pPr>
            <a:r>
              <a:t/>
            </a:r>
            <a:endParaRPr b="1" sz="1450">
              <a:solidFill>
                <a:schemeClr val="dk1"/>
              </a:solidFill>
              <a:highlight>
                <a:srgbClr val="FFFFFF"/>
              </a:highlight>
              <a:latin typeface="Roboto"/>
              <a:ea typeface="Roboto"/>
              <a:cs typeface="Roboto"/>
              <a:sym typeface="Roboto"/>
            </a:endParaRPr>
          </a:p>
          <a:p>
            <a:pPr indent="0" lvl="0" marL="0" rtl="0" algn="l">
              <a:lnSpc>
                <a:spcPct val="130000"/>
              </a:lnSpc>
              <a:spcBef>
                <a:spcPts val="1500"/>
              </a:spcBef>
              <a:spcAft>
                <a:spcPts val="0"/>
              </a:spcAft>
              <a:buClr>
                <a:schemeClr val="dk1"/>
              </a:buClr>
              <a:buSzPts val="1100"/>
              <a:buFont typeface="Arial"/>
              <a:buNone/>
            </a:pPr>
            <a:r>
              <a:rPr b="1" lang="en" sz="1650">
                <a:solidFill>
                  <a:srgbClr val="FF0000"/>
                </a:solidFill>
                <a:highlight>
                  <a:srgbClr val="FFFFFF"/>
                </a:highlight>
                <a:latin typeface="Roboto"/>
                <a:ea typeface="Roboto"/>
                <a:cs typeface="Roboto"/>
                <a:sym typeface="Roboto"/>
              </a:rPr>
              <a:t>4. Leave policy-</a:t>
            </a:r>
            <a:r>
              <a:rPr b="1" lang="en" sz="1650">
                <a:solidFill>
                  <a:schemeClr val="dk1"/>
                </a:solidFill>
                <a:highlight>
                  <a:srgbClr val="FFFFFF"/>
                </a:highlight>
                <a:latin typeface="Roboto"/>
                <a:ea typeface="Roboto"/>
                <a:cs typeface="Roboto"/>
                <a:sym typeface="Roboto"/>
              </a:rPr>
              <a:t>As per requirement, every company should have a good leave policy to provide a clear picture of the leaves they would be entitled to take in a year. The policy should include a proper bifurcation of the leaves into paid leaves, sick leaves or casual leaves etc. It must also mention public holidays.</a:t>
            </a:r>
            <a:endParaRPr b="1" sz="1650">
              <a:solidFill>
                <a:schemeClr val="dk1"/>
              </a:solidFill>
              <a:highlight>
                <a:srgbClr val="FFFFFF"/>
              </a:highlight>
              <a:latin typeface="Roboto"/>
              <a:ea typeface="Roboto"/>
              <a:cs typeface="Roboto"/>
              <a:sym typeface="Roboto"/>
            </a:endParaRPr>
          </a:p>
          <a:p>
            <a:pPr indent="0" lvl="0" marL="0" rtl="0" algn="l">
              <a:spcBef>
                <a:spcPts val="23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idx="1" type="body"/>
          </p:nvPr>
        </p:nvSpPr>
        <p:spPr>
          <a:xfrm>
            <a:off x="0" y="0"/>
            <a:ext cx="9144000" cy="5143500"/>
          </a:xfrm>
          <a:prstGeom prst="rect">
            <a:avLst/>
          </a:prstGeom>
        </p:spPr>
        <p:txBody>
          <a:bodyPr anchorCtr="0" anchor="t" bIns="91425" lIns="91425" spcFirstLastPara="1" rIns="91425" wrap="square" tIns="91425">
            <a:normAutofit lnSpcReduction="20000"/>
          </a:bodyPr>
          <a:lstStyle/>
          <a:p>
            <a:pPr indent="0" lvl="0" marL="0" rtl="0" algn="l">
              <a:lnSpc>
                <a:spcPct val="160000"/>
              </a:lnSpc>
              <a:spcBef>
                <a:spcPts val="0"/>
              </a:spcBef>
              <a:spcAft>
                <a:spcPts val="0"/>
              </a:spcAft>
              <a:buNone/>
            </a:pPr>
            <a:r>
              <a:rPr b="1" lang="en" sz="2000">
                <a:solidFill>
                  <a:srgbClr val="FF0000"/>
                </a:solidFill>
                <a:highlight>
                  <a:srgbClr val="FFFFFF"/>
                </a:highlight>
                <a:latin typeface="Roboto"/>
                <a:ea typeface="Roboto"/>
                <a:cs typeface="Roboto"/>
                <a:sym typeface="Roboto"/>
              </a:rPr>
              <a:t>5.Staying relevant: </a:t>
            </a:r>
            <a:r>
              <a:rPr b="1" lang="en" sz="2400">
                <a:solidFill>
                  <a:srgbClr val="333333"/>
                </a:solidFill>
                <a:highlight>
                  <a:srgbClr val="FFFFFF"/>
                </a:highlight>
                <a:latin typeface="Roboto"/>
                <a:ea typeface="Roboto"/>
                <a:cs typeface="Roboto"/>
                <a:sym typeface="Roboto"/>
              </a:rPr>
              <a:t>Marketing helps a business to remain relevant to the customers and in its domain. It helps in maintaining good relationships.</a:t>
            </a:r>
            <a:endParaRPr b="1" sz="2400">
              <a:solidFill>
                <a:srgbClr val="333333"/>
              </a:solidFill>
              <a:highlight>
                <a:srgbClr val="FFFFFF"/>
              </a:highlight>
              <a:latin typeface="Roboto"/>
              <a:ea typeface="Roboto"/>
              <a:cs typeface="Roboto"/>
              <a:sym typeface="Roboto"/>
            </a:endParaRPr>
          </a:p>
          <a:p>
            <a:pPr indent="0" lvl="0" marL="0" rtl="0" algn="l">
              <a:lnSpc>
                <a:spcPct val="160000"/>
              </a:lnSpc>
              <a:spcBef>
                <a:spcPts val="1200"/>
              </a:spcBef>
              <a:spcAft>
                <a:spcPts val="0"/>
              </a:spcAft>
              <a:buNone/>
            </a:pPr>
            <a:r>
              <a:t/>
            </a:r>
            <a:endParaRPr sz="1500">
              <a:solidFill>
                <a:srgbClr val="333333"/>
              </a:solidFill>
              <a:highlight>
                <a:srgbClr val="FFFFFF"/>
              </a:highlight>
              <a:latin typeface="Roboto"/>
              <a:ea typeface="Roboto"/>
              <a:cs typeface="Roboto"/>
              <a:sym typeface="Roboto"/>
            </a:endParaRPr>
          </a:p>
          <a:p>
            <a:pPr indent="0" lvl="0" marL="0" rtl="0" algn="l">
              <a:lnSpc>
                <a:spcPct val="160000"/>
              </a:lnSpc>
              <a:spcBef>
                <a:spcPts val="1200"/>
              </a:spcBef>
              <a:spcAft>
                <a:spcPts val="0"/>
              </a:spcAft>
              <a:buNone/>
            </a:pPr>
            <a:r>
              <a:t/>
            </a:r>
            <a:endParaRPr sz="1500">
              <a:solidFill>
                <a:srgbClr val="333333"/>
              </a:solidFill>
              <a:highlight>
                <a:srgbClr val="FFFFFF"/>
              </a:highlight>
              <a:latin typeface="Roboto"/>
              <a:ea typeface="Roboto"/>
              <a:cs typeface="Roboto"/>
              <a:sym typeface="Roboto"/>
            </a:endParaRPr>
          </a:p>
          <a:p>
            <a:pPr indent="0" lvl="0" marL="0" rtl="0" algn="l">
              <a:lnSpc>
                <a:spcPct val="160000"/>
              </a:lnSpc>
              <a:spcBef>
                <a:spcPts val="1200"/>
              </a:spcBef>
              <a:spcAft>
                <a:spcPts val="0"/>
              </a:spcAft>
              <a:buNone/>
            </a:pPr>
            <a:r>
              <a:rPr b="1" lang="en" sz="2100">
                <a:solidFill>
                  <a:srgbClr val="FF0000"/>
                </a:solidFill>
                <a:highlight>
                  <a:srgbClr val="FFFFFF"/>
                </a:highlight>
                <a:latin typeface="Roboto"/>
                <a:ea typeface="Roboto"/>
                <a:cs typeface="Roboto"/>
                <a:sym typeface="Roboto"/>
              </a:rPr>
              <a:t>6.Making informed decisions:</a:t>
            </a:r>
            <a:r>
              <a:rPr lang="en" sz="1500">
                <a:solidFill>
                  <a:srgbClr val="333333"/>
                </a:solidFill>
                <a:highlight>
                  <a:srgbClr val="FFFFFF"/>
                </a:highlight>
                <a:latin typeface="Roboto"/>
                <a:ea typeface="Roboto"/>
                <a:cs typeface="Roboto"/>
                <a:sym typeface="Roboto"/>
              </a:rPr>
              <a:t> </a:t>
            </a:r>
            <a:r>
              <a:rPr b="1" lang="en" sz="2200">
                <a:solidFill>
                  <a:srgbClr val="333333"/>
                </a:solidFill>
                <a:highlight>
                  <a:srgbClr val="FFFFFF"/>
                </a:highlight>
                <a:latin typeface="Roboto"/>
                <a:ea typeface="Roboto"/>
                <a:cs typeface="Roboto"/>
                <a:sym typeface="Roboto"/>
              </a:rPr>
              <a:t>The basic questions that every business has are around the how’s and why’s of producing products or delivering services. This underscores the importance of marketing for businesses and the fact that it links a business and society.</a:t>
            </a:r>
            <a:endParaRPr b="1" sz="2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2"/>
          <p:cNvSpPr txBox="1"/>
          <p:nvPr>
            <p:ph idx="1" type="body"/>
          </p:nvPr>
        </p:nvSpPr>
        <p:spPr>
          <a:xfrm>
            <a:off x="-42900" y="172200"/>
            <a:ext cx="8875200" cy="497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b="1" lang="en" sz="1831">
                <a:solidFill>
                  <a:srgbClr val="FF0000"/>
                </a:solidFill>
                <a:highlight>
                  <a:srgbClr val="FFFFFF"/>
                </a:highlight>
                <a:latin typeface="Roboto"/>
                <a:ea typeface="Roboto"/>
                <a:cs typeface="Roboto"/>
                <a:sym typeface="Roboto"/>
              </a:rPr>
              <a:t>5. Employee provident fund-</a:t>
            </a:r>
            <a:r>
              <a:rPr b="1" lang="en" sz="1831">
                <a:solidFill>
                  <a:schemeClr val="dk1"/>
                </a:solidFill>
                <a:highlight>
                  <a:srgbClr val="FFFFFF"/>
                </a:highlight>
                <a:latin typeface="Roboto"/>
                <a:ea typeface="Roboto"/>
                <a:cs typeface="Roboto"/>
                <a:sym typeface="Roboto"/>
              </a:rPr>
              <a:t> </a:t>
            </a:r>
            <a:r>
              <a:rPr b="1" lang="en" sz="1643">
                <a:solidFill>
                  <a:schemeClr val="dk1"/>
                </a:solidFill>
                <a:highlight>
                  <a:srgbClr val="FFFFFF"/>
                </a:highlight>
                <a:latin typeface="Roboto"/>
                <a:ea typeface="Roboto"/>
                <a:cs typeface="Roboto"/>
                <a:sym typeface="Roboto"/>
              </a:rPr>
              <a:t>Every employer is liable to set up an employees provident fund account for each of its employees. The Employees Provident Fund Act, 1947 provides income security to the employees after their retirement. This is more like a security fund offering various benefits for employees, such as housing care, medical insurance and retirement pension.</a:t>
            </a:r>
            <a:endParaRPr b="1" sz="1643">
              <a:solidFill>
                <a:schemeClr val="dk1"/>
              </a:solidFill>
              <a:highlight>
                <a:srgbClr val="FFFFFF"/>
              </a:highlight>
              <a:latin typeface="Roboto"/>
              <a:ea typeface="Roboto"/>
              <a:cs typeface="Roboto"/>
              <a:sym typeface="Roboto"/>
            </a:endParaRPr>
          </a:p>
          <a:p>
            <a:pPr indent="0" lvl="0" marL="0" rtl="0" algn="l">
              <a:lnSpc>
                <a:spcPct val="100000"/>
              </a:lnSpc>
              <a:spcBef>
                <a:spcPts val="2300"/>
              </a:spcBef>
              <a:spcAft>
                <a:spcPts val="0"/>
              </a:spcAft>
              <a:buClr>
                <a:schemeClr val="dk1"/>
              </a:buClr>
              <a:buSzPts val="688"/>
              <a:buFont typeface="Arial"/>
              <a:buNone/>
            </a:pPr>
            <a:r>
              <a:rPr b="1" lang="en" sz="1643">
                <a:solidFill>
                  <a:schemeClr val="dk1"/>
                </a:solidFill>
                <a:highlight>
                  <a:srgbClr val="FFFFFF"/>
                </a:highlight>
                <a:latin typeface="Roboto"/>
                <a:ea typeface="Roboto"/>
                <a:cs typeface="Roboto"/>
                <a:sym typeface="Roboto"/>
              </a:rPr>
              <a:t>It is important to note that companies exceeding 10 employees must provide provident fund benefits to their employees. Therefore, if you have more than 10 employees, then you are liable to have a provident fund scheme for your employees.</a:t>
            </a:r>
            <a:endParaRPr b="1" sz="1643">
              <a:solidFill>
                <a:schemeClr val="dk1"/>
              </a:solidFill>
              <a:highlight>
                <a:srgbClr val="FFFFFF"/>
              </a:highlight>
              <a:latin typeface="Roboto"/>
              <a:ea typeface="Roboto"/>
              <a:cs typeface="Roboto"/>
              <a:sym typeface="Roboto"/>
            </a:endParaRPr>
          </a:p>
          <a:p>
            <a:pPr indent="0" lvl="0" marL="0" rtl="0" algn="l">
              <a:lnSpc>
                <a:spcPct val="100000"/>
              </a:lnSpc>
              <a:spcBef>
                <a:spcPts val="2300"/>
              </a:spcBef>
              <a:spcAft>
                <a:spcPts val="0"/>
              </a:spcAft>
              <a:buClr>
                <a:schemeClr val="dk1"/>
              </a:buClr>
              <a:buSzPts val="688"/>
              <a:buFont typeface="Arial"/>
              <a:buNone/>
            </a:pPr>
            <a:r>
              <a:rPr b="1" lang="en" sz="1831">
                <a:solidFill>
                  <a:srgbClr val="FF0000"/>
                </a:solidFill>
                <a:highlight>
                  <a:srgbClr val="FFFFFF"/>
                </a:highlight>
                <a:latin typeface="Roboto"/>
                <a:ea typeface="Roboto"/>
                <a:cs typeface="Roboto"/>
                <a:sym typeface="Roboto"/>
              </a:rPr>
              <a:t>6. Gratuity Policy- </a:t>
            </a:r>
            <a:r>
              <a:rPr b="1" lang="en" sz="1643">
                <a:solidFill>
                  <a:schemeClr val="dk1"/>
                </a:solidFill>
                <a:highlight>
                  <a:srgbClr val="FFFFFF"/>
                </a:highlight>
                <a:latin typeface="Roboto"/>
                <a:ea typeface="Roboto"/>
                <a:cs typeface="Roboto"/>
                <a:sym typeface="Roboto"/>
              </a:rPr>
              <a:t>The gratuity policy is a way for companies to appreciate the services provided by their employees towards the company. The gratuity policy applies to all employees who have provided more than 5 years of continuous service to the organisation.</a:t>
            </a:r>
            <a:endParaRPr b="1" sz="1643">
              <a:solidFill>
                <a:schemeClr val="dk1"/>
              </a:solidFill>
              <a:highlight>
                <a:srgbClr val="FFFFFF"/>
              </a:highlight>
              <a:latin typeface="Roboto"/>
              <a:ea typeface="Roboto"/>
              <a:cs typeface="Roboto"/>
              <a:sym typeface="Roboto"/>
            </a:endParaRPr>
          </a:p>
          <a:p>
            <a:pPr indent="0" lvl="0" marL="0" rtl="0" algn="l">
              <a:lnSpc>
                <a:spcPct val="100000"/>
              </a:lnSpc>
              <a:spcBef>
                <a:spcPts val="2300"/>
              </a:spcBef>
              <a:spcAft>
                <a:spcPts val="0"/>
              </a:spcAft>
              <a:buClr>
                <a:schemeClr val="dk1"/>
              </a:buClr>
              <a:buSzPts val="688"/>
              <a:buFont typeface="Arial"/>
              <a:buNone/>
            </a:pPr>
            <a:r>
              <a:rPr b="1" lang="en" sz="1643">
                <a:solidFill>
                  <a:schemeClr val="dk1"/>
                </a:solidFill>
                <a:highlight>
                  <a:srgbClr val="FFFFFF"/>
                </a:highlight>
                <a:latin typeface="Roboto"/>
                <a:ea typeface="Roboto"/>
                <a:cs typeface="Roboto"/>
                <a:sym typeface="Roboto"/>
              </a:rPr>
              <a:t>The company is liable to pay a one-time payment as gratuity payout to employees who are either being laid off or resigning, but have provided 5 years or more of continuous service. This is vital to keeping employees happy and engaged. Moreover, companies are legally bound, as per The Payment of Gratuity Act, 1972, to pay gratuity to their employees.</a:t>
            </a:r>
            <a:endParaRPr b="1" sz="1643">
              <a:solidFill>
                <a:schemeClr val="dk1"/>
              </a:solidFill>
              <a:highlight>
                <a:srgbClr val="FFFFFF"/>
              </a:highlight>
              <a:latin typeface="Roboto"/>
              <a:ea typeface="Roboto"/>
              <a:cs typeface="Roboto"/>
              <a:sym typeface="Roboto"/>
            </a:endParaRPr>
          </a:p>
          <a:p>
            <a:pPr indent="0" lvl="0" marL="0" rtl="0" algn="l">
              <a:lnSpc>
                <a:spcPct val="100000"/>
              </a:lnSpc>
              <a:spcBef>
                <a:spcPts val="1500"/>
              </a:spcBef>
              <a:spcAft>
                <a:spcPts val="1200"/>
              </a:spcAft>
              <a:buSzPts val="688"/>
              <a:buNone/>
            </a:pPr>
            <a:r>
              <a:t/>
            </a:r>
            <a:endParaRPr b="1" sz="1925"/>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8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CHANGING ROLE OF HUMAN RESOURCE IN INDIA</a:t>
            </a:r>
            <a:endParaRPr b="1">
              <a:solidFill>
                <a:srgbClr val="0000FF"/>
              </a:solidFill>
            </a:endParaRPr>
          </a:p>
        </p:txBody>
      </p:sp>
      <p:sp>
        <p:nvSpPr>
          <p:cNvPr id="451" name="Google Shape;451;p83"/>
          <p:cNvSpPr txBox="1"/>
          <p:nvPr>
            <p:ph idx="1" type="body"/>
          </p:nvPr>
        </p:nvSpPr>
        <p:spPr>
          <a:xfrm>
            <a:off x="0" y="572700"/>
            <a:ext cx="9144000" cy="46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605"/>
              <a:buFont typeface="Arial"/>
              <a:buNone/>
            </a:pPr>
            <a:r>
              <a:rPr b="1" lang="en" sz="1390">
                <a:solidFill>
                  <a:schemeClr val="dk1"/>
                </a:solidFill>
              </a:rPr>
              <a:t>The role of Human Resources (HR) in India has been evolving over the years due to various factors such as globalization, technology advancements, and changing workplace dynamics. Here are some key changes in the role of HR in India:</a:t>
            </a:r>
            <a:endParaRPr b="1" sz="1390">
              <a:solidFill>
                <a:schemeClr val="dk1"/>
              </a:solidFill>
            </a:endParaRPr>
          </a:p>
          <a:p>
            <a:pPr indent="0" lvl="0" marL="0" rtl="0" algn="l">
              <a:spcBef>
                <a:spcPts val="1200"/>
              </a:spcBef>
              <a:spcAft>
                <a:spcPts val="0"/>
              </a:spcAft>
              <a:buClr>
                <a:schemeClr val="dk1"/>
              </a:buClr>
              <a:buSzPts val="605"/>
              <a:buFont typeface="Arial"/>
              <a:buNone/>
            </a:pPr>
            <a:r>
              <a:rPr b="1" lang="en" sz="1390">
                <a:solidFill>
                  <a:srgbClr val="FF0000"/>
                </a:solidFill>
              </a:rPr>
              <a:t>1. Strategic Partner:</a:t>
            </a:r>
            <a:r>
              <a:rPr b="1" lang="en" sz="1390">
                <a:solidFill>
                  <a:schemeClr val="dk1"/>
                </a:solidFill>
              </a:rPr>
              <a:t> HR has shifted from being primarily administrative to becoming a strategic partner in organizations. HR professionals are now involved in decision-making processes, aligning HR strategies with business objectives, and contributing to overall organizational growth.</a:t>
            </a:r>
            <a:endParaRPr b="1" sz="1390">
              <a:solidFill>
                <a:schemeClr val="dk1"/>
              </a:solidFill>
            </a:endParaRPr>
          </a:p>
          <a:p>
            <a:pPr indent="0" lvl="0" marL="0" rtl="0" algn="l">
              <a:spcBef>
                <a:spcPts val="1200"/>
              </a:spcBef>
              <a:spcAft>
                <a:spcPts val="0"/>
              </a:spcAft>
              <a:buClr>
                <a:schemeClr val="dk1"/>
              </a:buClr>
              <a:buSzPts val="605"/>
              <a:buFont typeface="Arial"/>
              <a:buNone/>
            </a:pPr>
            <a:r>
              <a:rPr b="1" lang="en" sz="1390">
                <a:solidFill>
                  <a:srgbClr val="FF0000"/>
                </a:solidFill>
              </a:rPr>
              <a:t>2. Talent Management:</a:t>
            </a:r>
            <a:r>
              <a:rPr b="1" lang="en" sz="1390">
                <a:solidFill>
                  <a:schemeClr val="dk1"/>
                </a:solidFill>
              </a:rPr>
              <a:t> There is a greater focus on talent acquisition, retention, and development. HR in India plays a crucial role in attracting and retaining top talent, as well as ensuring their continuous learning and growth within the company.</a:t>
            </a:r>
            <a:endParaRPr b="1" sz="1390">
              <a:solidFill>
                <a:schemeClr val="dk1"/>
              </a:solidFill>
            </a:endParaRPr>
          </a:p>
          <a:p>
            <a:pPr indent="0" lvl="0" marL="0" rtl="0" algn="l">
              <a:spcBef>
                <a:spcPts val="1200"/>
              </a:spcBef>
              <a:spcAft>
                <a:spcPts val="0"/>
              </a:spcAft>
              <a:buClr>
                <a:schemeClr val="dk1"/>
              </a:buClr>
              <a:buSzPts val="605"/>
              <a:buFont typeface="Arial"/>
              <a:buNone/>
            </a:pPr>
            <a:r>
              <a:rPr b="1" lang="en" sz="1390">
                <a:solidFill>
                  <a:srgbClr val="FF0000"/>
                </a:solidFill>
              </a:rPr>
              <a:t>3. Diversity and Inclusion:</a:t>
            </a:r>
            <a:r>
              <a:rPr b="1" lang="en" sz="1390">
                <a:solidFill>
                  <a:schemeClr val="dk1"/>
                </a:solidFill>
              </a:rPr>
              <a:t> HR is actively promoting diversity and inclusion in the workplace. Companies in India are recognizing the importance of having a diverse workforce and are implementing policies and practices to create inclusive environments.</a:t>
            </a:r>
            <a:endParaRPr b="1" sz="1390">
              <a:solidFill>
                <a:schemeClr val="dk1"/>
              </a:solidFill>
            </a:endParaRPr>
          </a:p>
          <a:p>
            <a:pPr indent="0" lvl="0" marL="0" rtl="0" algn="l">
              <a:spcBef>
                <a:spcPts val="1200"/>
              </a:spcBef>
              <a:spcAft>
                <a:spcPts val="0"/>
              </a:spcAft>
              <a:buClr>
                <a:schemeClr val="dk1"/>
              </a:buClr>
              <a:buSzPts val="605"/>
              <a:buFont typeface="Arial"/>
              <a:buNone/>
            </a:pPr>
            <a:r>
              <a:rPr b="1" lang="en" sz="1390">
                <a:solidFill>
                  <a:srgbClr val="FF0000"/>
                </a:solidFill>
              </a:rPr>
              <a:t>4. Technology Integration</a:t>
            </a:r>
            <a:r>
              <a:rPr b="1" lang="en" sz="1390">
                <a:solidFill>
                  <a:schemeClr val="dk1"/>
                </a:solidFill>
              </a:rPr>
              <a:t>:HR is leveraging technology for various functions, including recruitment, payroll, performance management, and employee engagement. This has led to the rise of HR tech solutions and the need for HR professionals to be tech-savvy.</a:t>
            </a:r>
            <a:endParaRPr b="1" sz="1390">
              <a:solidFill>
                <a:schemeClr val="dk1"/>
              </a:solidFill>
            </a:endParaRPr>
          </a:p>
          <a:p>
            <a:pPr indent="0" lvl="0" marL="0" rtl="0" algn="l">
              <a:spcBef>
                <a:spcPts val="1200"/>
              </a:spcBef>
              <a:spcAft>
                <a:spcPts val="0"/>
              </a:spcAft>
              <a:buClr>
                <a:schemeClr val="dk1"/>
              </a:buClr>
              <a:buSzPts val="605"/>
              <a:buFont typeface="Arial"/>
              <a:buNone/>
            </a:pPr>
            <a:r>
              <a:t/>
            </a:r>
            <a:endParaRPr b="1" sz="1390">
              <a:solidFill>
                <a:schemeClr val="dk1"/>
              </a:solidFill>
            </a:endParaRPr>
          </a:p>
          <a:p>
            <a:pPr indent="0" lvl="0" marL="0" rtl="0" algn="l">
              <a:spcBef>
                <a:spcPts val="1200"/>
              </a:spcBef>
              <a:spcAft>
                <a:spcPts val="1200"/>
              </a:spcAft>
              <a:buSzPts val="605"/>
              <a:buNone/>
            </a:pPr>
            <a:r>
              <a:t/>
            </a:r>
            <a:endParaRPr b="1" sz="139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4"/>
          <p:cNvSpPr txBox="1"/>
          <p:nvPr>
            <p:ph idx="1" type="body"/>
          </p:nvPr>
        </p:nvSpPr>
        <p:spPr>
          <a:xfrm>
            <a:off x="0" y="0"/>
            <a:ext cx="9144000" cy="51435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Clr>
                <a:schemeClr val="dk1"/>
              </a:buClr>
              <a:buSzPct val="61111"/>
              <a:buFont typeface="Arial"/>
              <a:buNone/>
            </a:pPr>
            <a:r>
              <a:rPr b="1" lang="en">
                <a:solidFill>
                  <a:srgbClr val="FF0000"/>
                </a:solidFill>
              </a:rPr>
              <a:t>5. Employee Well-being:</a:t>
            </a:r>
            <a:r>
              <a:rPr b="1" lang="en">
                <a:solidFill>
                  <a:srgbClr val="0A0A0A"/>
                </a:solidFill>
              </a:rPr>
              <a:t>The pandemic highlighted the importance of employee well-being. HR departments in India are focusing on mental health initiatives, flexible work arrangements, and employee support programs to ensure the well-being of their workforce.</a:t>
            </a:r>
            <a:endParaRPr b="1">
              <a:solidFill>
                <a:srgbClr val="0A0A0A"/>
              </a:solidFill>
            </a:endParaRPr>
          </a:p>
          <a:p>
            <a:pPr indent="0" lvl="0" marL="0" rtl="0" algn="l">
              <a:spcBef>
                <a:spcPts val="1200"/>
              </a:spcBef>
              <a:spcAft>
                <a:spcPts val="0"/>
              </a:spcAft>
              <a:buClr>
                <a:schemeClr val="dk1"/>
              </a:buClr>
              <a:buSzPct val="61111"/>
              <a:buFont typeface="Arial"/>
              <a:buNone/>
            </a:pPr>
            <a:r>
              <a:t/>
            </a:r>
            <a:endParaRPr b="1">
              <a:solidFill>
                <a:srgbClr val="0A0A0A"/>
              </a:solidFill>
            </a:endParaRPr>
          </a:p>
          <a:p>
            <a:pPr indent="0" lvl="0" marL="0" rtl="0" algn="l">
              <a:spcBef>
                <a:spcPts val="1200"/>
              </a:spcBef>
              <a:spcAft>
                <a:spcPts val="0"/>
              </a:spcAft>
              <a:buClr>
                <a:schemeClr val="dk1"/>
              </a:buClr>
              <a:buSzPct val="61111"/>
              <a:buFont typeface="Arial"/>
              <a:buNone/>
            </a:pPr>
            <a:r>
              <a:rPr b="1" lang="en">
                <a:solidFill>
                  <a:srgbClr val="FF0000"/>
                </a:solidFill>
              </a:rPr>
              <a:t>6. Compliance and Regulations: </a:t>
            </a:r>
            <a:r>
              <a:rPr b="1" lang="en">
                <a:solidFill>
                  <a:srgbClr val="0A0A0A"/>
                </a:solidFill>
              </a:rPr>
              <a:t>HR in India is continuously adapting to changes in labor laws and compliance requirements. Staying updated with legal regulations is crucial to ensure fair and ethical workplace practices.</a:t>
            </a:r>
            <a:endParaRPr b="1">
              <a:solidFill>
                <a:srgbClr val="0A0A0A"/>
              </a:solidFill>
            </a:endParaRPr>
          </a:p>
          <a:p>
            <a:pPr indent="0" lvl="0" marL="0" rtl="0" algn="l">
              <a:spcBef>
                <a:spcPts val="1200"/>
              </a:spcBef>
              <a:spcAft>
                <a:spcPts val="0"/>
              </a:spcAft>
              <a:buClr>
                <a:schemeClr val="dk1"/>
              </a:buClr>
              <a:buSzPct val="61111"/>
              <a:buFont typeface="Arial"/>
              <a:buNone/>
            </a:pPr>
            <a:r>
              <a:t/>
            </a:r>
            <a:endParaRPr b="1">
              <a:solidFill>
                <a:srgbClr val="FF0000"/>
              </a:solidFill>
            </a:endParaRPr>
          </a:p>
          <a:p>
            <a:pPr indent="0" lvl="0" marL="0" rtl="0" algn="l">
              <a:spcBef>
                <a:spcPts val="1200"/>
              </a:spcBef>
              <a:spcAft>
                <a:spcPts val="0"/>
              </a:spcAft>
              <a:buClr>
                <a:schemeClr val="dk1"/>
              </a:buClr>
              <a:buSzPct val="61111"/>
              <a:buFont typeface="Arial"/>
              <a:buNone/>
            </a:pPr>
            <a:r>
              <a:rPr b="1" lang="en">
                <a:solidFill>
                  <a:srgbClr val="FF0000"/>
                </a:solidFill>
              </a:rPr>
              <a:t>7. Remote Work:</a:t>
            </a:r>
            <a:r>
              <a:rPr b="1" lang="en">
                <a:solidFill>
                  <a:srgbClr val="0A0A0A"/>
                </a:solidFill>
              </a:rPr>
              <a:t>The adoption of remote work has become more widespread, and HR is tasked with managing remote teams, ensuring productivity, and addressing the challenges associated with remote work.</a:t>
            </a:r>
            <a:endParaRPr b="1">
              <a:solidFill>
                <a:srgbClr val="0A0A0A"/>
              </a:solidFill>
            </a:endParaRPr>
          </a:p>
          <a:p>
            <a:pPr indent="0" lvl="0" marL="0" rtl="0" algn="l">
              <a:spcBef>
                <a:spcPts val="1200"/>
              </a:spcBef>
              <a:spcAft>
                <a:spcPts val="0"/>
              </a:spcAft>
              <a:buClr>
                <a:schemeClr val="dk1"/>
              </a:buClr>
              <a:buSzPct val="61111"/>
              <a:buFont typeface="Arial"/>
              <a:buNone/>
            </a:pPr>
            <a:r>
              <a:t/>
            </a:r>
            <a:endParaRPr b="1">
              <a:solidFill>
                <a:srgbClr val="FF0000"/>
              </a:solidFill>
            </a:endParaRPr>
          </a:p>
          <a:p>
            <a:pPr indent="0" lvl="0" marL="0" rtl="0" algn="l">
              <a:spcBef>
                <a:spcPts val="1200"/>
              </a:spcBef>
              <a:spcAft>
                <a:spcPts val="0"/>
              </a:spcAft>
              <a:buClr>
                <a:schemeClr val="dk1"/>
              </a:buClr>
              <a:buSzPct val="61111"/>
              <a:buFont typeface="Arial"/>
              <a:buNone/>
            </a:pPr>
            <a:r>
              <a:rPr b="1" lang="en">
                <a:solidFill>
                  <a:srgbClr val="FF0000"/>
                </a:solidFill>
              </a:rPr>
              <a:t>8. Data-Driven Decision Making:</a:t>
            </a:r>
            <a:r>
              <a:rPr b="1" lang="en">
                <a:solidFill>
                  <a:srgbClr val="0A0A0A"/>
                </a:solidFill>
              </a:rPr>
              <a:t> HR is increasingly relying on data analytics to make informed decisions related to talent management, performance evaluation, and workforce planning.</a:t>
            </a:r>
            <a:endParaRPr b="1">
              <a:solidFill>
                <a:srgbClr val="0A0A0A"/>
              </a:solidFill>
            </a:endParaRPr>
          </a:p>
          <a:p>
            <a:pPr indent="0" lvl="0" marL="0" rtl="0" algn="l">
              <a:spcBef>
                <a:spcPts val="1200"/>
              </a:spcBef>
              <a:spcAft>
                <a:spcPts val="1200"/>
              </a:spcAft>
              <a:buNone/>
            </a:pPr>
            <a:r>
              <a:t/>
            </a:r>
            <a:endParaRPr b="1">
              <a:solidFill>
                <a:srgbClr val="0A0A0A"/>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85"/>
          <p:cNvSpPr txBox="1"/>
          <p:nvPr>
            <p:ph idx="1" type="body"/>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150">
                <a:solidFill>
                  <a:schemeClr val="dk1"/>
                </a:solidFill>
                <a:highlight>
                  <a:srgbClr val="FFFFFF"/>
                </a:highlight>
              </a:rPr>
              <a:t>Traditionally the Human Resource Management function dealt with or provided leadership and advice to deal with all employee centric issues in an organisation. It dealt with employee onboarding, recruitment, remuneration, organisational development, performance management, safety, succession planning, and wellness of employees, communication, administration, training, and maintaining the motivational level of employees. It also strategically managed people and the workplace environment and culture. Trends that are changing the HRM function enabled the employees to effectively and productively contribute towards the overall direction of the company and the accomplishment of the goals and objectives of the organisation. With the changing times, the focus of HRM is also changing. HRM is slowly moving away from the traditional administration, personnel, and transactional roles as these are either outsourced or fully automated with exception based business rules.  The function is now expected to perform value added tasks by strategically utilising employees and ensuring that the various employee programs are recommended and implemented in a positive manner which impacts the business in measurable ways.</a:t>
            </a:r>
            <a:endParaRPr b="1" sz="1900"/>
          </a:p>
        </p:txBody>
      </p:sp>
      <p:pic>
        <p:nvPicPr>
          <p:cNvPr id="462" name="Google Shape;462;p85"/>
          <p:cNvPicPr preferRelativeResize="0"/>
          <p:nvPr/>
        </p:nvPicPr>
        <p:blipFill>
          <a:blip r:embed="rId3">
            <a:alphaModFix/>
          </a:blip>
          <a:stretch>
            <a:fillRect/>
          </a:stretch>
        </p:blipFill>
        <p:spPr>
          <a:xfrm>
            <a:off x="3717250" y="2102025"/>
            <a:ext cx="4509826" cy="29924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6"/>
          <p:cNvSpPr txBox="1"/>
          <p:nvPr>
            <p:ph type="title"/>
          </p:nvPr>
        </p:nvSpPr>
        <p:spPr>
          <a:xfrm>
            <a:off x="336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220">
                <a:solidFill>
                  <a:srgbClr val="0000FF"/>
                </a:solidFill>
              </a:rPr>
              <a:t>GLOBALIZATION AND ITS IMPACT ON HUMAN RESOURCE</a:t>
            </a:r>
            <a:endParaRPr b="1" sz="2220">
              <a:solidFill>
                <a:srgbClr val="0000FF"/>
              </a:solidFill>
            </a:endParaRPr>
          </a:p>
        </p:txBody>
      </p:sp>
      <p:pic>
        <p:nvPicPr>
          <p:cNvPr id="468" name="Google Shape;468;p86"/>
          <p:cNvPicPr preferRelativeResize="0"/>
          <p:nvPr/>
        </p:nvPicPr>
        <p:blipFill>
          <a:blip r:embed="rId3">
            <a:alphaModFix/>
          </a:blip>
          <a:stretch>
            <a:fillRect/>
          </a:stretch>
        </p:blipFill>
        <p:spPr>
          <a:xfrm>
            <a:off x="410700" y="654650"/>
            <a:ext cx="8340850" cy="41704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87"/>
          <p:cNvPicPr preferRelativeResize="0"/>
          <p:nvPr/>
        </p:nvPicPr>
        <p:blipFill>
          <a:blip r:embed="rId3">
            <a:alphaModFix/>
          </a:blip>
          <a:stretch>
            <a:fillRect/>
          </a:stretch>
        </p:blipFill>
        <p:spPr>
          <a:xfrm>
            <a:off x="1419875" y="161150"/>
            <a:ext cx="6428275" cy="4821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8"/>
          <p:cNvSpPr txBox="1"/>
          <p:nvPr>
            <p:ph idx="1" type="body"/>
          </p:nvPr>
        </p:nvSpPr>
        <p:spPr>
          <a:xfrm>
            <a:off x="0" y="0"/>
            <a:ext cx="90993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40"/>
              <a:buFont typeface="Arial"/>
              <a:buNone/>
            </a:pPr>
            <a:r>
              <a:rPr b="1" lang="en" sz="1250">
                <a:solidFill>
                  <a:srgbClr val="222222"/>
                </a:solidFill>
              </a:rPr>
              <a:t>Globalization has had a significant impact on the field of Human Resources (HR) in several ways:</a:t>
            </a:r>
            <a:endParaRPr b="1" sz="1250">
              <a:solidFill>
                <a:srgbClr val="222222"/>
              </a:solidFill>
            </a:endParaRPr>
          </a:p>
          <a:p>
            <a:pPr indent="0" lvl="0" marL="0" rtl="0" algn="l">
              <a:spcBef>
                <a:spcPts val="1200"/>
              </a:spcBef>
              <a:spcAft>
                <a:spcPts val="0"/>
              </a:spcAft>
              <a:buClr>
                <a:schemeClr val="dk1"/>
              </a:buClr>
              <a:buSzPts val="440"/>
              <a:buFont typeface="Arial"/>
              <a:buNone/>
            </a:pPr>
            <a:r>
              <a:rPr b="1" lang="en" sz="1250">
                <a:solidFill>
                  <a:srgbClr val="FF0000"/>
                </a:solidFill>
              </a:rPr>
              <a:t>1. Diverse Workforce:</a:t>
            </a:r>
            <a:r>
              <a:rPr b="1" lang="en" sz="1250">
                <a:solidFill>
                  <a:srgbClr val="222222"/>
                </a:solidFill>
              </a:rPr>
              <a:t> Globalization has led to more diverse workforces. Companies now employ individuals from various cultural backgrounds, requiring HR to manage diversity and promote inclusion.</a:t>
            </a:r>
            <a:endParaRPr b="1" sz="1250">
              <a:solidFill>
                <a:srgbClr val="222222"/>
              </a:solidFill>
            </a:endParaRPr>
          </a:p>
          <a:p>
            <a:pPr indent="0" lvl="0" marL="0" rtl="0" algn="l">
              <a:spcBef>
                <a:spcPts val="1200"/>
              </a:spcBef>
              <a:spcAft>
                <a:spcPts val="0"/>
              </a:spcAft>
              <a:buClr>
                <a:schemeClr val="dk1"/>
              </a:buClr>
              <a:buSzPts val="440"/>
              <a:buFont typeface="Arial"/>
              <a:buNone/>
            </a:pPr>
            <a:r>
              <a:rPr b="1" lang="en" sz="1250">
                <a:solidFill>
                  <a:srgbClr val="FF0000"/>
                </a:solidFill>
              </a:rPr>
              <a:t>2. Talent Acquisition:</a:t>
            </a:r>
            <a:r>
              <a:rPr b="1" lang="en" sz="1250">
                <a:solidFill>
                  <a:srgbClr val="222222"/>
                </a:solidFill>
              </a:rPr>
              <a:t> With globalization, organizations have expanded their talent pool. HR has to adapt to recruit and retain talent from different parts of the world, often requiring an understanding of international labor laws and regulations.</a:t>
            </a:r>
            <a:endParaRPr b="1" sz="1250">
              <a:solidFill>
                <a:srgbClr val="222222"/>
              </a:solidFill>
            </a:endParaRPr>
          </a:p>
          <a:p>
            <a:pPr indent="0" lvl="0" marL="0" rtl="0" algn="l">
              <a:spcBef>
                <a:spcPts val="1200"/>
              </a:spcBef>
              <a:spcAft>
                <a:spcPts val="0"/>
              </a:spcAft>
              <a:buClr>
                <a:schemeClr val="dk1"/>
              </a:buClr>
              <a:buSzPts val="440"/>
              <a:buFont typeface="Arial"/>
              <a:buNone/>
            </a:pPr>
            <a:r>
              <a:rPr b="1" lang="en" sz="1250">
                <a:solidFill>
                  <a:srgbClr val="FF0000"/>
                </a:solidFill>
              </a:rPr>
              <a:t>3. Cultural Sensitivity:HR</a:t>
            </a:r>
            <a:r>
              <a:rPr b="1" lang="en" sz="1250">
                <a:solidFill>
                  <a:srgbClr val="222222"/>
                </a:solidFill>
              </a:rPr>
              <a:t> professionals need to be culturally sensitive and aware of the nuances of working with employees from different cultures. This includes understanding different work ethics, communication styles, and values.</a:t>
            </a:r>
            <a:endParaRPr b="1" sz="1250">
              <a:solidFill>
                <a:srgbClr val="222222"/>
              </a:solidFill>
            </a:endParaRPr>
          </a:p>
          <a:p>
            <a:pPr indent="0" lvl="0" marL="0" rtl="0" algn="l">
              <a:spcBef>
                <a:spcPts val="1200"/>
              </a:spcBef>
              <a:spcAft>
                <a:spcPts val="0"/>
              </a:spcAft>
              <a:buClr>
                <a:schemeClr val="dk1"/>
              </a:buClr>
              <a:buSzPts val="440"/>
              <a:buFont typeface="Arial"/>
              <a:buNone/>
            </a:pPr>
            <a:r>
              <a:rPr b="1" lang="en" sz="1250">
                <a:solidFill>
                  <a:srgbClr val="FF0000"/>
                </a:solidFill>
              </a:rPr>
              <a:t>4. International Assignments: </a:t>
            </a:r>
            <a:r>
              <a:rPr b="1" lang="en" sz="1250">
                <a:solidFill>
                  <a:srgbClr val="222222"/>
                </a:solidFill>
              </a:rPr>
              <a:t>Global companies often send employees on international assignments. HR is responsible for managing the logistics, ensuring legal compliance, and providing support for expatriates.</a:t>
            </a:r>
            <a:endParaRPr b="1" sz="1250">
              <a:solidFill>
                <a:srgbClr val="222222"/>
              </a:solidFill>
            </a:endParaRPr>
          </a:p>
          <a:p>
            <a:pPr indent="0" lvl="0" marL="0" rtl="0" algn="l">
              <a:spcBef>
                <a:spcPts val="1200"/>
              </a:spcBef>
              <a:spcAft>
                <a:spcPts val="0"/>
              </a:spcAft>
              <a:buClr>
                <a:schemeClr val="dk1"/>
              </a:buClr>
              <a:buSzPts val="440"/>
              <a:buFont typeface="Arial"/>
              <a:buNone/>
            </a:pPr>
            <a:r>
              <a:rPr b="1" lang="en" sz="1250">
                <a:solidFill>
                  <a:srgbClr val="FF0000"/>
                </a:solidFill>
              </a:rPr>
              <a:t>5. Remote Work:</a:t>
            </a:r>
            <a:r>
              <a:rPr b="1" lang="en" sz="1250">
                <a:solidFill>
                  <a:srgbClr val="222222"/>
                </a:solidFill>
              </a:rPr>
              <a:t> Globalization has also facilitated remote work, allowing companies to hire talent globally. HR must adapt to managing remote teams, including issues related to communication, time zones, and work-life balance.</a:t>
            </a:r>
            <a:endParaRPr b="1" sz="1250">
              <a:solidFill>
                <a:srgbClr val="222222"/>
              </a:solidFill>
            </a:endParaRPr>
          </a:p>
          <a:p>
            <a:pPr indent="0" lvl="0" marL="0" rtl="0" algn="l">
              <a:spcBef>
                <a:spcPts val="1200"/>
              </a:spcBef>
              <a:spcAft>
                <a:spcPts val="0"/>
              </a:spcAft>
              <a:buClr>
                <a:schemeClr val="dk1"/>
              </a:buClr>
              <a:buSzPts val="440"/>
              <a:buFont typeface="Arial"/>
              <a:buNone/>
            </a:pPr>
            <a:r>
              <a:rPr b="1" lang="en" sz="1250">
                <a:solidFill>
                  <a:srgbClr val="FF0000"/>
                </a:solidFill>
              </a:rPr>
              <a:t>6. Compliance and Regulations:</a:t>
            </a:r>
            <a:r>
              <a:rPr b="1" lang="en" sz="1250">
                <a:solidFill>
                  <a:srgbClr val="222222"/>
                </a:solidFill>
              </a:rPr>
              <a:t> Different countries have varying labor laws and regulations. HR must navigate these complexities to ensure that the company is compliant with local laws and global standards.</a:t>
            </a:r>
            <a:endParaRPr b="1" sz="1250">
              <a:solidFill>
                <a:srgbClr val="222222"/>
              </a:solidFill>
            </a:endParaRPr>
          </a:p>
          <a:p>
            <a:pPr indent="0" lvl="0" marL="0" rtl="0" algn="l">
              <a:spcBef>
                <a:spcPts val="1200"/>
              </a:spcBef>
              <a:spcAft>
                <a:spcPts val="0"/>
              </a:spcAft>
              <a:buClr>
                <a:schemeClr val="dk1"/>
              </a:buClr>
              <a:buSzPts val="440"/>
              <a:buFont typeface="Arial"/>
              <a:buNone/>
            </a:pPr>
            <a:r>
              <a:rPr b="1" lang="en" sz="1250">
                <a:solidFill>
                  <a:srgbClr val="FF0000"/>
                </a:solidFill>
              </a:rPr>
              <a:t>7. Training and Development:</a:t>
            </a:r>
            <a:r>
              <a:rPr b="1" lang="en" sz="1250">
                <a:solidFill>
                  <a:srgbClr val="222222"/>
                </a:solidFill>
              </a:rPr>
              <a:t> Globalization has increased the need for cross-cultural training and development programs. HR is responsible for providing training</a:t>
            </a:r>
            <a:endParaRPr b="1" sz="1250">
              <a:solidFill>
                <a:srgbClr val="222222"/>
              </a:solidFill>
            </a:endParaRPr>
          </a:p>
          <a:p>
            <a:pPr indent="0" lvl="0" marL="0" rtl="0" algn="l">
              <a:spcBef>
                <a:spcPts val="1200"/>
              </a:spcBef>
              <a:spcAft>
                <a:spcPts val="1200"/>
              </a:spcAft>
              <a:buSzPts val="440"/>
              <a:buNone/>
            </a:pPr>
            <a:r>
              <a:t/>
            </a:r>
            <a:endParaRPr b="1" sz="1250">
              <a:solidFill>
                <a:srgbClr val="22222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9"/>
          <p:cNvSpPr txBox="1"/>
          <p:nvPr>
            <p:ph idx="1" type="body"/>
          </p:nvPr>
        </p:nvSpPr>
        <p:spPr>
          <a:xfrm>
            <a:off x="0" y="41375"/>
            <a:ext cx="9144000" cy="5143500"/>
          </a:xfrm>
          <a:prstGeom prst="rect">
            <a:avLst/>
          </a:prstGeom>
        </p:spPr>
        <p:txBody>
          <a:bodyPr anchorCtr="0" anchor="t" bIns="91425" lIns="91425" spcFirstLastPara="1" rIns="91425" wrap="square" tIns="91425">
            <a:normAutofit lnSpcReduction="20000"/>
          </a:bodyPr>
          <a:lstStyle/>
          <a:p>
            <a:pPr indent="0" lvl="0" marL="0" rtl="0" algn="l">
              <a:spcBef>
                <a:spcPts val="600"/>
              </a:spcBef>
              <a:spcAft>
                <a:spcPts val="0"/>
              </a:spcAft>
              <a:buNone/>
            </a:pPr>
            <a:r>
              <a:rPr b="1" lang="en" sz="1400">
                <a:solidFill>
                  <a:srgbClr val="222222"/>
                </a:solidFill>
                <a:highlight>
                  <a:srgbClr val="FCFCFC"/>
                </a:highlight>
                <a:latin typeface="Roboto"/>
                <a:ea typeface="Roboto"/>
                <a:cs typeface="Roboto"/>
                <a:sym typeface="Roboto"/>
              </a:rPr>
              <a:t>Impact of globalization on human resource development is the necessity to consider cultural differences, both in and out of the workplace. Businesses tend to have their own corporate cultures or ways of operating, but there are societal and cultural differences between people as well.</a:t>
            </a:r>
            <a:endParaRPr b="1" sz="1400">
              <a:solidFill>
                <a:srgbClr val="222222"/>
              </a:solidFill>
              <a:highlight>
                <a:srgbClr val="FCFCFC"/>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b="1" sz="1400">
              <a:solidFill>
                <a:srgbClr val="222222"/>
              </a:solidFill>
              <a:highlight>
                <a:srgbClr val="FCFCFC"/>
              </a:highlight>
              <a:latin typeface="Roboto"/>
              <a:ea typeface="Roboto"/>
              <a:cs typeface="Roboto"/>
              <a:sym typeface="Roboto"/>
            </a:endParaRPr>
          </a:p>
          <a:p>
            <a:pPr indent="0" lvl="0" marL="0" rtl="0" algn="l">
              <a:spcBef>
                <a:spcPts val="600"/>
              </a:spcBef>
              <a:spcAft>
                <a:spcPts val="0"/>
              </a:spcAft>
              <a:buNone/>
            </a:pPr>
            <a:r>
              <a:rPr b="1" lang="en" sz="1400">
                <a:solidFill>
                  <a:srgbClr val="222222"/>
                </a:solidFill>
                <a:highlight>
                  <a:srgbClr val="FCFCFC"/>
                </a:highlight>
                <a:latin typeface="Roboto"/>
                <a:ea typeface="Roboto"/>
                <a:cs typeface="Roboto"/>
                <a:sym typeface="Roboto"/>
              </a:rPr>
              <a:t>Cultural norms within a society affect the workforce and how workers view their jobs, especially in relation to time spent with their family and ideas about employment expectations. Some cultures may also have varying mores about gender roles, particularly concerning the role of women in leadership. While a female in a managerial position is not uncommon in American culture, the same many not hold true elsewhere.</a:t>
            </a:r>
            <a:endParaRPr b="1" sz="1400">
              <a:solidFill>
                <a:srgbClr val="222222"/>
              </a:solidFill>
              <a:highlight>
                <a:srgbClr val="FCFCFC"/>
              </a:highlight>
              <a:latin typeface="Roboto"/>
              <a:ea typeface="Roboto"/>
              <a:cs typeface="Roboto"/>
              <a:sym typeface="Roboto"/>
            </a:endParaRPr>
          </a:p>
          <a:p>
            <a:pPr indent="0" lvl="0" marL="0" rtl="0" algn="l">
              <a:spcBef>
                <a:spcPts val="600"/>
              </a:spcBef>
              <a:spcAft>
                <a:spcPts val="0"/>
              </a:spcAft>
              <a:buNone/>
            </a:pPr>
            <a:r>
              <a:t/>
            </a:r>
            <a:endParaRPr b="1" sz="1400">
              <a:solidFill>
                <a:srgbClr val="222222"/>
              </a:solidFill>
              <a:highlight>
                <a:srgbClr val="FCFCFC"/>
              </a:highlight>
              <a:latin typeface="Roboto"/>
              <a:ea typeface="Roboto"/>
              <a:cs typeface="Roboto"/>
              <a:sym typeface="Roboto"/>
            </a:endParaRPr>
          </a:p>
          <a:p>
            <a:pPr indent="0" lvl="0" marL="0" rtl="0" algn="l">
              <a:spcBef>
                <a:spcPts val="600"/>
              </a:spcBef>
              <a:spcAft>
                <a:spcPts val="0"/>
              </a:spcAft>
              <a:buNone/>
            </a:pPr>
            <a:r>
              <a:rPr b="1" lang="en" sz="1400">
                <a:solidFill>
                  <a:srgbClr val="222222"/>
                </a:solidFill>
                <a:highlight>
                  <a:srgbClr val="FCFCFC"/>
                </a:highlight>
                <a:latin typeface="Roboto"/>
                <a:ea typeface="Roboto"/>
                <a:cs typeface="Roboto"/>
                <a:sym typeface="Roboto"/>
              </a:rPr>
              <a:t>Global expansion is also affected by varying tax and labor laws. HR departments need to be prepared to deal with different tax rates, benefit requirements or labor and environmental regulations. These requirements may be in addition to or even in conflict with current corporate policies, so adjustments to maintain compliance with local governments are necessary</a:t>
            </a:r>
            <a:endParaRPr b="1" sz="1400">
              <a:solidFill>
                <a:srgbClr val="222222"/>
              </a:solidFill>
              <a:highlight>
                <a:srgbClr val="FCFCFC"/>
              </a:highlight>
              <a:latin typeface="Roboto"/>
              <a:ea typeface="Roboto"/>
              <a:cs typeface="Roboto"/>
              <a:sym typeface="Roboto"/>
            </a:endParaRPr>
          </a:p>
          <a:p>
            <a:pPr indent="0" lvl="0" marL="0" rtl="0" algn="l">
              <a:spcBef>
                <a:spcPts val="600"/>
              </a:spcBef>
              <a:spcAft>
                <a:spcPts val="0"/>
              </a:spcAft>
              <a:buNone/>
            </a:pPr>
            <a:r>
              <a:t/>
            </a:r>
            <a:endParaRPr b="1" sz="1400">
              <a:solidFill>
                <a:srgbClr val="222222"/>
              </a:solidFill>
              <a:highlight>
                <a:srgbClr val="FCFCFC"/>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b="1" lang="en" sz="1400">
                <a:solidFill>
                  <a:srgbClr val="222222"/>
                </a:solidFill>
                <a:highlight>
                  <a:srgbClr val="FCFCFC"/>
                </a:highlight>
                <a:latin typeface="Roboto"/>
                <a:ea typeface="Roboto"/>
                <a:cs typeface="Roboto"/>
                <a:sym typeface="Roboto"/>
              </a:rPr>
              <a:t>IMPACT OF GLOBALIZATION ON HRM  Managing Cultural Diversity,  Managing Expatriates , Difference in the Employment Laws,  Managing Outsourcing of employees , Managing virtual employees , Corporate Social Responsibility,  Coping with flexible working hour,  Evolution of more part-time and temporary work(especially among women, the elderly and students).  Coping up with emerging technologies &amp; quality measured,  Changing perspective from subordinates to business partners.</a:t>
            </a:r>
            <a:endParaRPr b="1" sz="1400">
              <a:solidFill>
                <a:srgbClr val="222222"/>
              </a:solidFill>
              <a:highlight>
                <a:srgbClr val="FCFCFC"/>
              </a:highlight>
              <a:latin typeface="Roboto"/>
              <a:ea typeface="Roboto"/>
              <a:cs typeface="Roboto"/>
              <a:sym typeface="Roboto"/>
            </a:endParaRPr>
          </a:p>
          <a:p>
            <a:pPr indent="0" lvl="0" marL="0" rtl="0" algn="l">
              <a:spcBef>
                <a:spcPts val="600"/>
              </a:spcBef>
              <a:spcAft>
                <a:spcPts val="12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90"/>
          <p:cNvSpPr txBox="1"/>
          <p:nvPr>
            <p:ph type="title"/>
          </p:nvPr>
        </p:nvSpPr>
        <p:spPr>
          <a:xfrm>
            <a:off x="434950" y="1618400"/>
            <a:ext cx="8520600" cy="15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720"/>
              <a:t>THANK YOU</a:t>
            </a:r>
            <a:endParaRPr b="1" sz="472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0"/>
          <p:cNvSpPr txBox="1"/>
          <p:nvPr>
            <p:ph type="title"/>
          </p:nvPr>
        </p:nvSpPr>
        <p:spPr>
          <a:xfrm>
            <a:off x="3660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320">
                <a:solidFill>
                  <a:srgbClr val="3D85C6"/>
                </a:solidFill>
              </a:rPr>
              <a:t>FEATURES OF MARKETING </a:t>
            </a:r>
            <a:endParaRPr b="1" sz="3320">
              <a:solidFill>
                <a:srgbClr val="3D85C6"/>
              </a:solidFill>
            </a:endParaRPr>
          </a:p>
        </p:txBody>
      </p:sp>
      <p:sp>
        <p:nvSpPr>
          <p:cNvPr id="94" name="Google Shape;94;p20"/>
          <p:cNvSpPr txBox="1"/>
          <p:nvPr>
            <p:ph idx="1" type="body"/>
          </p:nvPr>
        </p:nvSpPr>
        <p:spPr>
          <a:xfrm>
            <a:off x="0" y="702475"/>
            <a:ext cx="9144000" cy="4440900"/>
          </a:xfrm>
          <a:prstGeom prst="rect">
            <a:avLst/>
          </a:prstGeom>
        </p:spPr>
        <p:txBody>
          <a:bodyPr anchorCtr="0" anchor="t" bIns="91425" lIns="91425" spcFirstLastPara="1" rIns="91425" wrap="square" tIns="91425">
            <a:normAutofit fontScale="85000" lnSpcReduction="10000"/>
          </a:bodyPr>
          <a:lstStyle/>
          <a:p>
            <a:pPr indent="0" lvl="0" marL="0" rtl="0" algn="l">
              <a:lnSpc>
                <a:spcPct val="140000"/>
              </a:lnSpc>
              <a:spcBef>
                <a:spcPts val="0"/>
              </a:spcBef>
              <a:spcAft>
                <a:spcPts val="0"/>
              </a:spcAft>
              <a:buClr>
                <a:schemeClr val="dk1"/>
              </a:buClr>
              <a:buSzPct val="39887"/>
              <a:buFont typeface="Arial"/>
              <a:buNone/>
            </a:pPr>
            <a:r>
              <a:rPr b="1" lang="en" sz="2757">
                <a:solidFill>
                  <a:srgbClr val="FF0000"/>
                </a:solidFill>
                <a:highlight>
                  <a:srgbClr val="FFFFFF"/>
                </a:highlight>
              </a:rPr>
              <a:t>1.It is an exchange process</a:t>
            </a:r>
            <a:r>
              <a:rPr b="1" lang="en" sz="2522">
                <a:solidFill>
                  <a:srgbClr val="FF0000"/>
                </a:solidFill>
                <a:highlight>
                  <a:srgbClr val="FFFFFF"/>
                </a:highlight>
              </a:rPr>
              <a:t> </a:t>
            </a:r>
            <a:r>
              <a:rPr b="1" lang="en" sz="2107">
                <a:solidFill>
                  <a:srgbClr val="0A0A0A"/>
                </a:solidFill>
                <a:highlight>
                  <a:srgbClr val="FFFFFF"/>
                </a:highlight>
              </a:rPr>
              <a:t>Marketing is an exchange process that involves the transfer of goods, services and ideas from one person to the other in return of some monetary value. Different functions of marketing like distribution, after-sales services and packaging facilitate the exchange process.</a:t>
            </a:r>
            <a:endParaRPr b="1" sz="2107">
              <a:solidFill>
                <a:srgbClr val="0A0A0A"/>
              </a:solidFill>
              <a:highlight>
                <a:srgbClr val="FFFFFF"/>
              </a:highlight>
            </a:endParaRPr>
          </a:p>
          <a:p>
            <a:pPr indent="0" lvl="0" marL="0" rtl="0" algn="l">
              <a:lnSpc>
                <a:spcPct val="140000"/>
              </a:lnSpc>
              <a:spcBef>
                <a:spcPts val="1500"/>
              </a:spcBef>
              <a:spcAft>
                <a:spcPts val="0"/>
              </a:spcAft>
              <a:buClr>
                <a:schemeClr val="dk1"/>
              </a:buClr>
              <a:buSzPct val="41665"/>
              <a:buFont typeface="Arial"/>
              <a:buNone/>
            </a:pPr>
            <a:r>
              <a:rPr b="1" lang="en" sz="2640">
                <a:solidFill>
                  <a:srgbClr val="FF0000"/>
                </a:solidFill>
                <a:highlight>
                  <a:srgbClr val="FFFFFF"/>
                </a:highlight>
              </a:rPr>
              <a:t>2.It is a consumer-driven approach</a:t>
            </a:r>
            <a:r>
              <a:rPr b="1" lang="en" sz="2522">
                <a:solidFill>
                  <a:srgbClr val="1468A1"/>
                </a:solidFill>
                <a:highlight>
                  <a:srgbClr val="FFFFFF"/>
                </a:highlight>
              </a:rPr>
              <a:t> </a:t>
            </a:r>
            <a:r>
              <a:rPr b="1" lang="en" sz="2107">
                <a:solidFill>
                  <a:srgbClr val="0A0A0A"/>
                </a:solidFill>
                <a:highlight>
                  <a:srgbClr val="FFFFFF"/>
                </a:highlight>
              </a:rPr>
              <a:t>a consumer is the focal point of all marketing activities. Marketing attempts to satisfy consumer needs to retain the market demand for an organisation’s products. The process of marketing starts with identifying the needs of consumers and then planning the product that satisfies those needs.</a:t>
            </a:r>
            <a:endParaRPr b="1" sz="2107">
              <a:solidFill>
                <a:srgbClr val="0A0A0A"/>
              </a:solidFill>
              <a:highlight>
                <a:srgbClr val="FFFFFF"/>
              </a:highlight>
            </a:endParaRPr>
          </a:p>
          <a:p>
            <a:pPr indent="0" lvl="0" marL="0" rtl="0" algn="l">
              <a:spcBef>
                <a:spcPts val="1500"/>
              </a:spcBef>
              <a:spcAft>
                <a:spcPts val="0"/>
              </a:spcAft>
              <a:buClr>
                <a:schemeClr val="dk1"/>
              </a:buClr>
              <a:buSzPct val="100000"/>
              <a:buFont typeface="Arial"/>
              <a:buNone/>
            </a:pPr>
            <a:r>
              <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ph idx="1" type="body"/>
          </p:nvPr>
        </p:nvSpPr>
        <p:spPr>
          <a:xfrm>
            <a:off x="0" y="291675"/>
            <a:ext cx="9144000" cy="4851900"/>
          </a:xfrm>
          <a:prstGeom prst="rect">
            <a:avLst/>
          </a:prstGeom>
        </p:spPr>
        <p:txBody>
          <a:bodyPr anchorCtr="0" anchor="t" bIns="91425" lIns="91425" spcFirstLastPara="1" rIns="91425" wrap="square" tIns="91425">
            <a:normAutofit/>
          </a:bodyPr>
          <a:lstStyle/>
          <a:p>
            <a:pPr indent="0" lvl="0" marL="0" rtl="0" algn="l">
              <a:lnSpc>
                <a:spcPct val="140000"/>
              </a:lnSpc>
              <a:spcBef>
                <a:spcPts val="0"/>
              </a:spcBef>
              <a:spcAft>
                <a:spcPts val="0"/>
              </a:spcAft>
              <a:buClr>
                <a:schemeClr val="dk1"/>
              </a:buClr>
              <a:buSzPts val="1100"/>
              <a:buFont typeface="Arial"/>
              <a:buNone/>
            </a:pPr>
            <a:r>
              <a:rPr b="1" lang="en" sz="2550">
                <a:solidFill>
                  <a:srgbClr val="FF0000"/>
                </a:solidFill>
                <a:highlight>
                  <a:srgbClr val="FFFFFF"/>
                </a:highlight>
              </a:rPr>
              <a:t>3.It is a continuous activity -</a:t>
            </a:r>
            <a:r>
              <a:rPr b="1" lang="en">
                <a:solidFill>
                  <a:srgbClr val="0A0A0A"/>
                </a:solidFill>
                <a:highlight>
                  <a:srgbClr val="FFFFFF"/>
                </a:highlight>
              </a:rPr>
              <a:t>Marketing is a continuous process in the sense that it endlessly monitors the scope of innovation in the business environment. It is a never-ending process that includes developing and improving products and formulating various strategies such as pricing strategies, distribution strategies and promotional strategies.</a:t>
            </a:r>
            <a:endParaRPr b="1">
              <a:solidFill>
                <a:srgbClr val="0A0A0A"/>
              </a:solidFill>
              <a:highlight>
                <a:srgbClr val="FFFFFF"/>
              </a:highlight>
            </a:endParaRPr>
          </a:p>
          <a:p>
            <a:pPr indent="0" lvl="0" marL="0" rtl="0" algn="l">
              <a:lnSpc>
                <a:spcPct val="140000"/>
              </a:lnSpc>
              <a:spcBef>
                <a:spcPts val="1500"/>
              </a:spcBef>
              <a:spcAft>
                <a:spcPts val="0"/>
              </a:spcAft>
              <a:buClr>
                <a:schemeClr val="dk1"/>
              </a:buClr>
              <a:buSzPts val="1100"/>
              <a:buFont typeface="Arial"/>
              <a:buNone/>
            </a:pPr>
            <a:r>
              <a:rPr b="1" lang="en" sz="2450">
                <a:solidFill>
                  <a:srgbClr val="FF0000"/>
                </a:solidFill>
                <a:highlight>
                  <a:srgbClr val="FFFFFF"/>
                </a:highlight>
              </a:rPr>
              <a:t>4.It is an integrated approach-</a:t>
            </a:r>
            <a:r>
              <a:rPr b="1" lang="en">
                <a:solidFill>
                  <a:srgbClr val="0A0A0A"/>
                </a:solidFill>
                <a:highlight>
                  <a:srgbClr val="FFFFFF"/>
                </a:highlight>
              </a:rPr>
              <a:t>Marketing involves the coordination of several interrelated activities with the aim of delivering value to consumers. For example, marketing involves promotional measures to make consumers aware of the availability of a product, its features, etc.</a:t>
            </a:r>
            <a:endParaRPr b="1">
              <a:solidFill>
                <a:srgbClr val="0A0A0A"/>
              </a:solidFill>
              <a:highlight>
                <a:srgbClr val="FFFFFF"/>
              </a:highlight>
            </a:endParaRPr>
          </a:p>
          <a:p>
            <a:pPr indent="0" lvl="0" marL="0" rtl="0" algn="l">
              <a:spcBef>
                <a:spcPts val="15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